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864" r:id="rId2"/>
  </p:sldMasterIdLst>
  <p:handoutMasterIdLst>
    <p:handoutMasterId r:id="rId25"/>
  </p:handoutMasterIdLst>
  <p:sldIdLst>
    <p:sldId id="256" r:id="rId3"/>
    <p:sldId id="261" r:id="rId4"/>
    <p:sldId id="262" r:id="rId5"/>
    <p:sldId id="263" r:id="rId6"/>
    <p:sldId id="270" r:id="rId7"/>
    <p:sldId id="271" r:id="rId8"/>
    <p:sldId id="320" r:id="rId9"/>
    <p:sldId id="274" r:id="rId10"/>
    <p:sldId id="275" r:id="rId11"/>
    <p:sldId id="273" r:id="rId12"/>
    <p:sldId id="321" r:id="rId13"/>
    <p:sldId id="322" r:id="rId14"/>
    <p:sldId id="323" r:id="rId15"/>
    <p:sldId id="324" r:id="rId16"/>
    <p:sldId id="325" r:id="rId17"/>
    <p:sldId id="326" r:id="rId18"/>
    <p:sldId id="327" r:id="rId19"/>
    <p:sldId id="328" r:id="rId20"/>
    <p:sldId id="329" r:id="rId21"/>
    <p:sldId id="330" r:id="rId22"/>
    <p:sldId id="332" r:id="rId23"/>
    <p:sldId id="33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4ECA"/>
    <a:srgbClr val="FF9900"/>
    <a:srgbClr val="FF3300"/>
    <a:srgbClr val="FDB501"/>
    <a:srgbClr val="99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39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D78CCB-FDF2-4058-B43C-5306C1A7C632}" type="datetimeFigureOut">
              <a:rPr lang="en-US" smtClean="0"/>
              <a:pPr/>
              <a:t>8/21/2013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BED410-9FF2-4988-8CD9-85127E7319C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D1049BD-F23B-487F-BB7C-8F69A61CD949}" type="datetimeFigureOut">
              <a:rPr lang="en-US" smtClean="0"/>
              <a:pPr/>
              <a:t>8/21/2013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07E98E3-D1E5-4D9E-8BA2-4B1765E4D00A}"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1049BD-F23B-487F-BB7C-8F69A61CD949}"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E98E3-D1E5-4D9E-8BA2-4B1765E4D00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07E98E3-D1E5-4D9E-8BA2-4B1765E4D00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1049BD-F23B-487F-BB7C-8F69A61CD949}"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1049BD-F23B-487F-BB7C-8F69A61CD949}"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E98E3-D1E5-4D9E-8BA2-4B1765E4D00A}"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1049BD-F23B-487F-BB7C-8F69A61CD949}"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E98E3-D1E5-4D9E-8BA2-4B1765E4D00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1049BD-F23B-487F-BB7C-8F69A61CD949}"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E98E3-D1E5-4D9E-8BA2-4B1765E4D00A}"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1049BD-F23B-487F-BB7C-8F69A61CD949}" type="datetimeFigureOut">
              <a:rPr lang="en-US" smtClean="0"/>
              <a:pPr/>
              <a:t>8/21/2013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E98E3-D1E5-4D9E-8BA2-4B1765E4D00A}"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1049BD-F23B-487F-BB7C-8F69A61CD949}" type="datetimeFigureOut">
              <a:rPr lang="en-US" smtClean="0"/>
              <a:pPr/>
              <a:t>8/21/2013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7E98E3-D1E5-4D9E-8BA2-4B1765E4D00A}"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1049BD-F23B-487F-BB7C-8F69A61CD949}" type="datetimeFigureOut">
              <a:rPr lang="en-US" smtClean="0"/>
              <a:pPr/>
              <a:t>8/21/2013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7E98E3-D1E5-4D9E-8BA2-4B1765E4D00A}"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049BD-F23B-487F-BB7C-8F69A61CD949}" type="datetimeFigureOut">
              <a:rPr lang="en-US" smtClean="0"/>
              <a:pPr/>
              <a:t>8/21/2013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7E98E3-D1E5-4D9E-8BA2-4B1765E4D00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049BD-F23B-487F-BB7C-8F69A61CD949}" type="datetimeFigureOut">
              <a:rPr lang="en-US" smtClean="0"/>
              <a:pPr/>
              <a:t>8/21/2013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E98E3-D1E5-4D9E-8BA2-4B1765E4D0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D1049BD-F23B-487F-BB7C-8F69A61CD949}"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07E98E3-D1E5-4D9E-8BA2-4B1765E4D00A}"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049BD-F23B-487F-BB7C-8F69A61CD949}" type="datetimeFigureOut">
              <a:rPr lang="en-US" smtClean="0"/>
              <a:pPr/>
              <a:t>8/21/2013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E98E3-D1E5-4D9E-8BA2-4B1765E4D00A}"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1049BD-F23B-487F-BB7C-8F69A61CD949}"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E98E3-D1E5-4D9E-8BA2-4B1765E4D00A}"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1049BD-F23B-487F-BB7C-8F69A61CD949}"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E98E3-D1E5-4D9E-8BA2-4B1765E4D0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D1049BD-F23B-487F-BB7C-8F69A61CD949}" type="datetimeFigureOut">
              <a:rPr lang="en-US" smtClean="0"/>
              <a:pPr/>
              <a:t>8/21/2013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07E98E3-D1E5-4D9E-8BA2-4B1765E4D00A}"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D1049BD-F23B-487F-BB7C-8F69A61CD949}" type="datetimeFigureOut">
              <a:rPr lang="en-US" smtClean="0"/>
              <a:pPr/>
              <a:t>8/21/2013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E98E3-D1E5-4D9E-8BA2-4B1765E4D00A}"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D1049BD-F23B-487F-BB7C-8F69A61CD949}" type="datetimeFigureOut">
              <a:rPr lang="en-US" smtClean="0"/>
              <a:pPr/>
              <a:t>8/21/2013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07E98E3-D1E5-4D9E-8BA2-4B1765E4D00A}"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1049BD-F23B-487F-BB7C-8F69A61CD949}" type="datetimeFigureOut">
              <a:rPr lang="en-US" smtClean="0"/>
              <a:pPr/>
              <a:t>8/21/2013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07E98E3-D1E5-4D9E-8BA2-4B1765E4D0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D1049BD-F23B-487F-BB7C-8F69A61CD949}" type="datetimeFigureOut">
              <a:rPr lang="en-US" smtClean="0"/>
              <a:pPr/>
              <a:t>8/21/2013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07E98E3-D1E5-4D9E-8BA2-4B1765E4D0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07E98E3-D1E5-4D9E-8BA2-4B1765E4D00A}"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D1049BD-F23B-487F-BB7C-8F69A61CD949}" type="datetimeFigureOut">
              <a:rPr lang="en-US" smtClean="0"/>
              <a:pPr/>
              <a:t>8/21/2013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07E98E3-D1E5-4D9E-8BA2-4B1765E4D00A}"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D1049BD-F23B-487F-BB7C-8F69A61CD949}" type="datetimeFigureOut">
              <a:rPr lang="en-US" smtClean="0"/>
              <a:pPr/>
              <a:t>8/21/2013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D1049BD-F23B-487F-BB7C-8F69A61CD949}" type="datetimeFigureOut">
              <a:rPr lang="en-US" smtClean="0"/>
              <a:pPr/>
              <a:t>8/21/2013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07E98E3-D1E5-4D9E-8BA2-4B1765E4D00A}"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1049BD-F23B-487F-BB7C-8F69A61CD949}" type="datetimeFigureOut">
              <a:rPr lang="en-US" smtClean="0"/>
              <a:pPr/>
              <a:t>8/21/2013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98E3-D1E5-4D9E-8BA2-4B1765E4D0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ctr"/>
            <a:r>
              <a:rPr lang="en-US" dirty="0" smtClean="0">
                <a:solidFill>
                  <a:schemeClr val="accent1">
                    <a:lumMod val="75000"/>
                  </a:schemeClr>
                </a:solidFill>
              </a:rPr>
              <a:t>Steinmetz College Prep</a:t>
            </a:r>
          </a:p>
          <a:p>
            <a:pPr algn="ctr"/>
            <a:r>
              <a:rPr lang="en-US" dirty="0" smtClean="0">
                <a:solidFill>
                  <a:schemeClr val="accent1">
                    <a:lumMod val="75000"/>
                  </a:schemeClr>
                </a:solidFill>
              </a:rPr>
              <a:t>Counseling Department</a:t>
            </a:r>
          </a:p>
          <a:p>
            <a:pPr algn="ctr"/>
            <a:endParaRPr lang="en-US" dirty="0">
              <a:solidFill>
                <a:schemeClr val="accent1">
                  <a:lumMod val="75000"/>
                </a:schemeClr>
              </a:solidFill>
            </a:endParaRPr>
          </a:p>
        </p:txBody>
      </p:sp>
      <p:sp>
        <p:nvSpPr>
          <p:cNvPr id="2" name="Title 1"/>
          <p:cNvSpPr>
            <a:spLocks noGrp="1"/>
          </p:cNvSpPr>
          <p:nvPr>
            <p:ph type="ctrTitle"/>
          </p:nvPr>
        </p:nvSpPr>
        <p:spPr/>
        <p:txBody>
          <a:bodyPr>
            <a:normAutofit/>
          </a:bodyPr>
          <a:lstStyle/>
          <a:p>
            <a:pPr algn="ctr"/>
            <a:r>
              <a:rPr lang="en-US" sz="4000" dirty="0" smtClean="0">
                <a:solidFill>
                  <a:schemeClr val="accent1">
                    <a:lumMod val="75000"/>
                  </a:schemeClr>
                </a:solidFill>
              </a:rPr>
              <a:t>Senior Seminar Overview of Admissions Process</a:t>
            </a:r>
            <a:endParaRPr lang="en-US" sz="40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fontScale="90000"/>
          </a:bodyPr>
          <a:lstStyle/>
          <a:p>
            <a:pPr algn="ctr"/>
            <a:r>
              <a:rPr lang="en-US" sz="8000" dirty="0" smtClean="0">
                <a:solidFill>
                  <a:srgbClr val="0070C0"/>
                </a:solidFill>
              </a:rPr>
              <a:t/>
            </a:r>
            <a:br>
              <a:rPr lang="en-US" sz="8000" dirty="0" smtClean="0">
                <a:solidFill>
                  <a:srgbClr val="0070C0"/>
                </a:solidFill>
              </a:rPr>
            </a:br>
            <a:r>
              <a:rPr lang="en-US" sz="8000" dirty="0" smtClean="0">
                <a:solidFill>
                  <a:srgbClr val="0070C0"/>
                </a:solidFill>
              </a:rPr>
              <a:t/>
            </a:r>
            <a:br>
              <a:rPr lang="en-US" sz="8000" dirty="0" smtClean="0">
                <a:solidFill>
                  <a:srgbClr val="0070C0"/>
                </a:solidFill>
              </a:rPr>
            </a:br>
            <a:r>
              <a:rPr lang="en-US" sz="6700" dirty="0" smtClean="0">
                <a:solidFill>
                  <a:srgbClr val="0070C0"/>
                </a:solidFill>
                <a:latin typeface="Cooper Black" pitchFamily="18" charset="0"/>
              </a:rPr>
              <a:t>City Colleges</a:t>
            </a:r>
            <a:endParaRPr lang="en-US" sz="6700" dirty="0">
              <a:solidFill>
                <a:srgbClr val="0070C0"/>
              </a:solidFill>
              <a:latin typeface="Cooper Black" pitchFamily="18" charset="0"/>
            </a:endParaRPr>
          </a:p>
        </p:txBody>
      </p:sp>
      <p:sp>
        <p:nvSpPr>
          <p:cNvPr id="12" name="Content Placeholder 11"/>
          <p:cNvSpPr>
            <a:spLocks noGrp="1"/>
          </p:cNvSpPr>
          <p:nvPr>
            <p:ph sz="quarter" idx="1"/>
          </p:nvPr>
        </p:nvSpPr>
        <p:spPr>
          <a:xfrm>
            <a:off x="685800" y="1524000"/>
            <a:ext cx="8153400" cy="4953000"/>
          </a:xfrm>
        </p:spPr>
        <p:txBody>
          <a:bodyPr>
            <a:noAutofit/>
          </a:bodyPr>
          <a:lstStyle/>
          <a:p>
            <a:r>
              <a:rPr lang="en-US" sz="3600" dirty="0" smtClean="0"/>
              <a:t>Richard J. Daley College</a:t>
            </a:r>
          </a:p>
          <a:p>
            <a:r>
              <a:rPr lang="en-US" sz="3600" dirty="0" smtClean="0"/>
              <a:t>Harold Washington College</a:t>
            </a:r>
          </a:p>
          <a:p>
            <a:r>
              <a:rPr lang="en-US" sz="3600" dirty="0" smtClean="0"/>
              <a:t>Kennedy-King College</a:t>
            </a:r>
          </a:p>
          <a:p>
            <a:r>
              <a:rPr lang="en-US" sz="3600" dirty="0" smtClean="0"/>
              <a:t>Truman College</a:t>
            </a:r>
          </a:p>
          <a:p>
            <a:r>
              <a:rPr lang="en-US" sz="3600" dirty="0" smtClean="0"/>
              <a:t>Wilbur Wright College</a:t>
            </a:r>
          </a:p>
          <a:p>
            <a:r>
              <a:rPr lang="en-US" sz="3600" dirty="0" smtClean="0"/>
              <a:t>Olive-Harvey College</a:t>
            </a:r>
          </a:p>
          <a:p>
            <a:r>
              <a:rPr lang="en-US" sz="3600" dirty="0" smtClean="0"/>
              <a:t>Malcolm X College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Public Versus Private </a:t>
            </a:r>
            <a:endParaRPr lang="en-US" dirty="0">
              <a:latin typeface="Cooper Black" pitchFamily="18" charset="0"/>
            </a:endParaRPr>
          </a:p>
        </p:txBody>
      </p:sp>
      <p:sp>
        <p:nvSpPr>
          <p:cNvPr id="4" name="Content Placeholder 3"/>
          <p:cNvSpPr>
            <a:spLocks noGrp="1"/>
          </p:cNvSpPr>
          <p:nvPr>
            <p:ph sz="half" idx="1"/>
          </p:nvPr>
        </p:nvSpPr>
        <p:spPr/>
        <p:txBody>
          <a:bodyPr/>
          <a:lstStyle/>
          <a:p>
            <a:pPr algn="ctr">
              <a:buNone/>
            </a:pPr>
            <a:r>
              <a:rPr lang="en-US" dirty="0" smtClean="0">
                <a:solidFill>
                  <a:srgbClr val="954ECA"/>
                </a:solidFill>
              </a:rPr>
              <a:t>Public</a:t>
            </a:r>
          </a:p>
          <a:p>
            <a:pPr algn="ctr">
              <a:buNone/>
            </a:pPr>
            <a:endParaRPr lang="en-US" dirty="0" smtClean="0">
              <a:solidFill>
                <a:srgbClr val="954ECA"/>
              </a:solidFill>
            </a:endParaRPr>
          </a:p>
          <a:p>
            <a:r>
              <a:rPr lang="en-US" dirty="0" smtClean="0">
                <a:solidFill>
                  <a:srgbClr val="954ECA"/>
                </a:solidFill>
              </a:rPr>
              <a:t>Funded by local and state governments</a:t>
            </a:r>
          </a:p>
          <a:p>
            <a:pPr>
              <a:buNone/>
            </a:pPr>
            <a:endParaRPr lang="en-US" dirty="0" smtClean="0">
              <a:solidFill>
                <a:srgbClr val="954ECA"/>
              </a:solidFill>
            </a:endParaRPr>
          </a:p>
          <a:p>
            <a:r>
              <a:rPr lang="en-US" dirty="0" smtClean="0">
                <a:solidFill>
                  <a:srgbClr val="954ECA"/>
                </a:solidFill>
              </a:rPr>
              <a:t>Lower tuition rates for students that reside in that state</a:t>
            </a:r>
          </a:p>
        </p:txBody>
      </p:sp>
      <p:sp>
        <p:nvSpPr>
          <p:cNvPr id="5" name="Content Placeholder 4"/>
          <p:cNvSpPr>
            <a:spLocks noGrp="1"/>
          </p:cNvSpPr>
          <p:nvPr>
            <p:ph sz="half" idx="2"/>
          </p:nvPr>
        </p:nvSpPr>
        <p:spPr/>
        <p:txBody>
          <a:bodyPr/>
          <a:lstStyle/>
          <a:p>
            <a:pPr algn="ctr">
              <a:buNone/>
            </a:pPr>
            <a:r>
              <a:rPr lang="en-US" dirty="0" smtClean="0">
                <a:solidFill>
                  <a:srgbClr val="0070C0"/>
                </a:solidFill>
              </a:rPr>
              <a:t>Private</a:t>
            </a:r>
          </a:p>
          <a:p>
            <a:pPr>
              <a:buNone/>
            </a:pPr>
            <a:endParaRPr lang="en-US" dirty="0" smtClean="0">
              <a:solidFill>
                <a:srgbClr val="0070C0"/>
              </a:solidFill>
            </a:endParaRPr>
          </a:p>
          <a:p>
            <a:r>
              <a:rPr lang="en-US" dirty="0" smtClean="0">
                <a:solidFill>
                  <a:srgbClr val="0070C0"/>
                </a:solidFill>
              </a:rPr>
              <a:t>Rely on tuitions, fees, and other sources of funding</a:t>
            </a:r>
          </a:p>
          <a:p>
            <a:pPr>
              <a:buNone/>
            </a:pPr>
            <a:endParaRPr lang="en-US" dirty="0" smtClean="0">
              <a:solidFill>
                <a:srgbClr val="0070C0"/>
              </a:solidFill>
            </a:endParaRPr>
          </a:p>
          <a:p>
            <a:r>
              <a:rPr lang="en-US" dirty="0" smtClean="0">
                <a:solidFill>
                  <a:srgbClr val="0070C0"/>
                </a:solidFill>
              </a:rPr>
              <a:t>Private donations can sometimes provide generous financial aid packages</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71800" y="533400"/>
            <a:ext cx="5867400" cy="1219200"/>
          </a:xfrm>
        </p:spPr>
        <p:txBody>
          <a:bodyPr/>
          <a:lstStyle/>
          <a:p>
            <a:r>
              <a:rPr lang="en-US" sz="3200" dirty="0" smtClean="0"/>
              <a:t>For-Profit Colleges</a:t>
            </a:r>
            <a:endParaRPr lang="en-US" sz="3200" dirty="0"/>
          </a:p>
        </p:txBody>
      </p:sp>
      <p:sp>
        <p:nvSpPr>
          <p:cNvPr id="6" name="Content Placeholder 5"/>
          <p:cNvSpPr>
            <a:spLocks noGrp="1"/>
          </p:cNvSpPr>
          <p:nvPr>
            <p:ph type="body" sz="half" idx="2"/>
          </p:nvPr>
        </p:nvSpPr>
        <p:spPr>
          <a:xfrm>
            <a:off x="228600" y="990600"/>
            <a:ext cx="2667000" cy="5486400"/>
          </a:xfrm>
        </p:spPr>
        <p:txBody>
          <a:bodyPr>
            <a:normAutofit fontScale="92500" lnSpcReduction="20000"/>
          </a:bodyPr>
          <a:lstStyle/>
          <a:p>
            <a:pPr>
              <a:buClr>
                <a:srgbClr val="FF9900"/>
              </a:buClr>
              <a:buFont typeface="Arial" pitchFamily="34" charset="0"/>
              <a:buChar char="•"/>
            </a:pPr>
            <a:r>
              <a:rPr lang="en-US" sz="2400" dirty="0" smtClean="0"/>
              <a:t> </a:t>
            </a:r>
            <a:r>
              <a:rPr lang="en-US" sz="2400" b="1" dirty="0" smtClean="0"/>
              <a:t>Colleges that operate as a businesses</a:t>
            </a:r>
          </a:p>
          <a:p>
            <a:pPr>
              <a:buNone/>
            </a:pPr>
            <a:endParaRPr lang="en-US" sz="2400" dirty="0" smtClean="0"/>
          </a:p>
          <a:p>
            <a:pPr>
              <a:buClr>
                <a:srgbClr val="FF9900"/>
              </a:buClr>
              <a:buFont typeface="Arial" pitchFamily="34" charset="0"/>
              <a:buChar char="•"/>
            </a:pPr>
            <a:r>
              <a:rPr lang="en-US" sz="2400" dirty="0" smtClean="0"/>
              <a:t> </a:t>
            </a:r>
            <a:r>
              <a:rPr lang="en-US" sz="2400" b="1" dirty="0" smtClean="0"/>
              <a:t>Offers a variety of degrees that prepare students for a specific career</a:t>
            </a:r>
          </a:p>
          <a:p>
            <a:pPr>
              <a:buNone/>
            </a:pPr>
            <a:endParaRPr lang="en-US" sz="2400" dirty="0" smtClean="0"/>
          </a:p>
          <a:p>
            <a:pPr>
              <a:buClr>
                <a:srgbClr val="FF9900"/>
              </a:buClr>
              <a:buFont typeface="Arial" pitchFamily="34" charset="0"/>
              <a:buChar char="•"/>
            </a:pPr>
            <a:r>
              <a:rPr lang="en-US" sz="2400" dirty="0" smtClean="0"/>
              <a:t> </a:t>
            </a:r>
            <a:r>
              <a:rPr lang="en-US" sz="2400" b="1" dirty="0" smtClean="0"/>
              <a:t>Credits earned may not transfer to other colleges so make sure to speak with an admissions representative</a:t>
            </a:r>
            <a:endParaRPr lang="en-US" sz="2400" b="1" dirty="0"/>
          </a:p>
        </p:txBody>
      </p:sp>
      <p:pic>
        <p:nvPicPr>
          <p:cNvPr id="7" name="Picture 6" descr="for profit.jpg"/>
          <p:cNvPicPr>
            <a:picLocks noChangeAspect="1"/>
          </p:cNvPicPr>
          <p:nvPr/>
        </p:nvPicPr>
        <p:blipFill>
          <a:blip r:embed="rId2" cstate="print"/>
          <a:stretch>
            <a:fillRect/>
          </a:stretch>
        </p:blipFill>
        <p:spPr>
          <a:xfrm>
            <a:off x="4191000" y="2057400"/>
            <a:ext cx="3686615" cy="244238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Liberal Arts Colleges</a:t>
            </a:r>
            <a:endParaRPr lang="en-US" dirty="0">
              <a:latin typeface="Cooper Black" pitchFamily="18" charset="0"/>
            </a:endParaRPr>
          </a:p>
        </p:txBody>
      </p:sp>
      <p:sp>
        <p:nvSpPr>
          <p:cNvPr id="3" name="Content Placeholder 2"/>
          <p:cNvSpPr>
            <a:spLocks noGrp="1"/>
          </p:cNvSpPr>
          <p:nvPr>
            <p:ph sz="quarter" idx="1"/>
          </p:nvPr>
        </p:nvSpPr>
        <p:spPr/>
        <p:txBody>
          <a:bodyPr>
            <a:normAutofit/>
          </a:bodyPr>
          <a:lstStyle/>
          <a:p>
            <a:r>
              <a:rPr lang="en-US" dirty="0" smtClean="0"/>
              <a:t>Offers a variety of courses in liberal arts, such as literature, history, languages, mathematics and life science</a:t>
            </a:r>
          </a:p>
          <a:p>
            <a:pPr>
              <a:buNone/>
            </a:pPr>
            <a:endParaRPr lang="en-US" dirty="0" smtClean="0"/>
          </a:p>
          <a:p>
            <a:r>
              <a:rPr lang="en-US" dirty="0" smtClean="0"/>
              <a:t>Most are private offering a four year program</a:t>
            </a:r>
            <a:br>
              <a:rPr lang="en-US" dirty="0" smtClean="0"/>
            </a:br>
            <a:endParaRPr lang="en-US" dirty="0" smtClean="0"/>
          </a:p>
          <a:p>
            <a:r>
              <a:rPr lang="en-US" dirty="0" smtClean="0"/>
              <a:t>Prepares for a variety of careers or graduate work</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Cooper Black" pitchFamily="18" charset="0"/>
              </a:rPr>
              <a:t>Universities</a:t>
            </a:r>
            <a:endParaRPr lang="en-US" dirty="0">
              <a:solidFill>
                <a:srgbClr val="0070C0"/>
              </a:solidFill>
              <a:latin typeface="Cooper Black" pitchFamily="18" charset="0"/>
            </a:endParaRPr>
          </a:p>
        </p:txBody>
      </p:sp>
      <p:sp>
        <p:nvSpPr>
          <p:cNvPr id="3" name="Content Placeholder 2"/>
          <p:cNvSpPr>
            <a:spLocks noGrp="1"/>
          </p:cNvSpPr>
          <p:nvPr>
            <p:ph sz="half" idx="1"/>
          </p:nvPr>
        </p:nvSpPr>
        <p:spPr>
          <a:xfrm>
            <a:off x="301752" y="1524000"/>
            <a:ext cx="4270248" cy="4529328"/>
          </a:xfrm>
        </p:spPr>
        <p:txBody>
          <a:bodyPr>
            <a:normAutofit fontScale="92500" lnSpcReduction="10000"/>
          </a:bodyPr>
          <a:lstStyle/>
          <a:p>
            <a:r>
              <a:rPr lang="en-US" dirty="0" smtClean="0"/>
              <a:t>Larger intuitions that offer more majors and degree options</a:t>
            </a:r>
          </a:p>
          <a:p>
            <a:pPr>
              <a:buNone/>
            </a:pPr>
            <a:endParaRPr lang="en-US" dirty="0" smtClean="0"/>
          </a:p>
          <a:p>
            <a:r>
              <a:rPr lang="en-US" dirty="0" smtClean="0"/>
              <a:t>Most contain different programs that pertain to your choice of career like education, business, engineering, or health sciences</a:t>
            </a:r>
          </a:p>
          <a:p>
            <a:endParaRPr lang="en-US" dirty="0" smtClean="0"/>
          </a:p>
          <a:p>
            <a:r>
              <a:rPr lang="en-US" dirty="0" smtClean="0"/>
              <a:t>Most universities include a four year program</a:t>
            </a:r>
          </a:p>
        </p:txBody>
      </p:sp>
      <p:pic>
        <p:nvPicPr>
          <p:cNvPr id="7" name="Content Placeholder 6" descr="harvard_university2.jpg"/>
          <p:cNvPicPr>
            <a:picLocks noGrp="1" noChangeAspect="1"/>
          </p:cNvPicPr>
          <p:nvPr>
            <p:ph sz="half" idx="2"/>
          </p:nvPr>
        </p:nvPicPr>
        <p:blipFill>
          <a:blip r:embed="rId2" cstate="print"/>
          <a:stretch>
            <a:fillRect/>
          </a:stretch>
        </p:blipFill>
        <p:spPr>
          <a:xfrm>
            <a:off x="4724400" y="2133600"/>
            <a:ext cx="4038600" cy="302895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Community Colleges</a:t>
            </a:r>
            <a:endParaRPr lang="en-US" dirty="0">
              <a:latin typeface="Cooper Black" pitchFamily="18" charset="0"/>
            </a:endParaRPr>
          </a:p>
        </p:txBody>
      </p:sp>
      <p:sp>
        <p:nvSpPr>
          <p:cNvPr id="3" name="Content Placeholder 2"/>
          <p:cNvSpPr>
            <a:spLocks noGrp="1"/>
          </p:cNvSpPr>
          <p:nvPr>
            <p:ph sz="quarter" idx="1"/>
          </p:nvPr>
        </p:nvSpPr>
        <p:spPr/>
        <p:txBody>
          <a:bodyPr>
            <a:normAutofit/>
          </a:bodyPr>
          <a:lstStyle/>
          <a:p>
            <a:r>
              <a:rPr lang="en-US" sz="2000" dirty="0" smtClean="0"/>
              <a:t>Offers a two year Associates degree that allow you to transfer to a four year college</a:t>
            </a:r>
          </a:p>
          <a:p>
            <a:pPr>
              <a:buNone/>
            </a:pPr>
            <a:endParaRPr lang="en-US" sz="2000" dirty="0" smtClean="0"/>
          </a:p>
          <a:p>
            <a:r>
              <a:rPr lang="en-US" sz="2000" dirty="0" smtClean="0"/>
              <a:t>Provides both Certificates and Associates degrees that prepare for specific careers</a:t>
            </a:r>
          </a:p>
          <a:p>
            <a:pPr>
              <a:buNone/>
            </a:pPr>
            <a:endParaRPr lang="en-US" sz="2000" dirty="0" smtClean="0"/>
          </a:p>
          <a:p>
            <a:r>
              <a:rPr lang="en-US" sz="2000" dirty="0" smtClean="0"/>
              <a:t>Very affordable with a lower tuition price</a:t>
            </a:r>
          </a:p>
          <a:p>
            <a:pPr>
              <a:buNone/>
            </a:pP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latin typeface="Cooper Black" pitchFamily="18" charset="0"/>
              </a:rPr>
              <a:t>Vocational/ Technical and Career Colleges</a:t>
            </a:r>
            <a:endParaRPr lang="en-US" dirty="0">
              <a:solidFill>
                <a:srgbClr val="0070C0"/>
              </a:solidFill>
              <a:latin typeface="Cooper Black" pitchFamily="18" charset="0"/>
            </a:endParaRPr>
          </a:p>
        </p:txBody>
      </p:sp>
      <p:sp>
        <p:nvSpPr>
          <p:cNvPr id="3" name="Content Placeholder 2"/>
          <p:cNvSpPr>
            <a:spLocks noGrp="1"/>
          </p:cNvSpPr>
          <p:nvPr>
            <p:ph sz="half" idx="1"/>
          </p:nvPr>
        </p:nvSpPr>
        <p:spPr/>
        <p:txBody>
          <a:bodyPr>
            <a:normAutofit lnSpcReduction="10000"/>
          </a:bodyPr>
          <a:lstStyle/>
          <a:p>
            <a:r>
              <a:rPr lang="en-US" dirty="0" smtClean="0"/>
              <a:t>Offers specialized training in a specific industry or career</a:t>
            </a:r>
          </a:p>
          <a:p>
            <a:pPr>
              <a:buNone/>
            </a:pPr>
            <a:endParaRPr lang="en-US" dirty="0" smtClean="0"/>
          </a:p>
          <a:p>
            <a:r>
              <a:rPr lang="en-US" dirty="0" smtClean="0"/>
              <a:t>Programs include the culinary arts, firefighting, dental hygiene and medical-records technology</a:t>
            </a:r>
          </a:p>
          <a:p>
            <a:pPr>
              <a:buNone/>
            </a:pPr>
            <a:endParaRPr lang="en-US" dirty="0" smtClean="0"/>
          </a:p>
          <a:p>
            <a:r>
              <a:rPr lang="en-US" dirty="0" smtClean="0"/>
              <a:t>Usually offers certificates or associates degree</a:t>
            </a:r>
            <a:endParaRPr lang="en-US" dirty="0"/>
          </a:p>
        </p:txBody>
      </p:sp>
      <p:pic>
        <p:nvPicPr>
          <p:cNvPr id="5" name="Content Placeholder 4" descr="technical workers.jpg"/>
          <p:cNvPicPr>
            <a:picLocks noGrp="1" noChangeAspect="1"/>
          </p:cNvPicPr>
          <p:nvPr>
            <p:ph sz="half" idx="2"/>
          </p:nvPr>
        </p:nvPicPr>
        <p:blipFill>
          <a:blip r:embed="rId2" cstate="print"/>
          <a:stretch>
            <a:fillRect/>
          </a:stretch>
        </p:blipFill>
        <p:spPr>
          <a:xfrm>
            <a:off x="5181600" y="4724400"/>
            <a:ext cx="3276600" cy="1524000"/>
          </a:xfrm>
        </p:spPr>
      </p:pic>
      <p:pic>
        <p:nvPicPr>
          <p:cNvPr id="6" name="Picture 5" descr="Culinary.jpg"/>
          <p:cNvPicPr>
            <a:picLocks noChangeAspect="1"/>
          </p:cNvPicPr>
          <p:nvPr/>
        </p:nvPicPr>
        <p:blipFill>
          <a:blip r:embed="rId3" cstate="print"/>
          <a:stretch>
            <a:fillRect/>
          </a:stretch>
        </p:blipFill>
        <p:spPr>
          <a:xfrm rot="574676">
            <a:off x="4064606" y="1741948"/>
            <a:ext cx="2819175" cy="2380637"/>
          </a:xfrm>
          <a:prstGeom prst="rect">
            <a:avLst/>
          </a:prstGeom>
        </p:spPr>
      </p:pic>
      <p:pic>
        <p:nvPicPr>
          <p:cNvPr id="7" name="Picture 6" descr="Fire.jpg"/>
          <p:cNvPicPr>
            <a:picLocks noChangeAspect="1"/>
          </p:cNvPicPr>
          <p:nvPr/>
        </p:nvPicPr>
        <p:blipFill>
          <a:blip r:embed="rId4" cstate="print"/>
          <a:stretch>
            <a:fillRect/>
          </a:stretch>
        </p:blipFill>
        <p:spPr>
          <a:xfrm rot="21118284">
            <a:off x="6694718" y="1971858"/>
            <a:ext cx="2201614" cy="2181006"/>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Types of College Applications</a:t>
            </a:r>
            <a:endParaRPr lang="en-US" dirty="0">
              <a:latin typeface="Cooper Black" pitchFamily="18" charset="0"/>
            </a:endParaRPr>
          </a:p>
        </p:txBody>
      </p:sp>
      <p:sp>
        <p:nvSpPr>
          <p:cNvPr id="3" name="Content Placeholder 2"/>
          <p:cNvSpPr>
            <a:spLocks noGrp="1"/>
          </p:cNvSpPr>
          <p:nvPr>
            <p:ph sz="quarter" idx="1"/>
          </p:nvPr>
        </p:nvSpPr>
        <p:spPr>
          <a:noFill/>
        </p:spPr>
        <p:txBody>
          <a:bodyPr/>
          <a:lstStyle/>
          <a:p>
            <a:pPr>
              <a:buNone/>
            </a:pPr>
            <a:endParaRPr lang="en-US" dirty="0" smtClean="0"/>
          </a:p>
          <a:p>
            <a:pPr marL="514350" indent="-514350" algn="ctr">
              <a:buNone/>
            </a:pPr>
            <a:r>
              <a:rPr lang="en-US" dirty="0" smtClean="0">
                <a:solidFill>
                  <a:srgbClr val="954ECA"/>
                </a:solidFill>
              </a:rPr>
              <a:t>1. Common Application</a:t>
            </a:r>
          </a:p>
          <a:p>
            <a:pPr marL="514350" indent="-514350">
              <a:buNone/>
            </a:pPr>
            <a:endParaRPr lang="en-US" dirty="0" smtClean="0"/>
          </a:p>
          <a:p>
            <a:pPr marL="514350" indent="-514350" algn="ctr">
              <a:buNone/>
            </a:pPr>
            <a:r>
              <a:rPr lang="en-US" dirty="0" smtClean="0">
                <a:solidFill>
                  <a:schemeClr val="bg2">
                    <a:lumMod val="50000"/>
                  </a:schemeClr>
                </a:solidFill>
              </a:rPr>
              <a:t>2. Universal Application</a:t>
            </a:r>
          </a:p>
          <a:p>
            <a:pPr marL="514350" indent="-514350">
              <a:buNone/>
            </a:pPr>
            <a:endParaRPr lang="en-US" dirty="0" smtClean="0"/>
          </a:p>
          <a:p>
            <a:pPr marL="514350" indent="-514350" algn="ctr">
              <a:buNone/>
            </a:pPr>
            <a:r>
              <a:rPr lang="en-US" dirty="0" smtClean="0">
                <a:solidFill>
                  <a:schemeClr val="accent1">
                    <a:lumMod val="75000"/>
                  </a:schemeClr>
                </a:solidFill>
              </a:rPr>
              <a:t>3. School Specific Application</a:t>
            </a:r>
          </a:p>
          <a:p>
            <a:pPr marL="514350" indent="-514350">
              <a:buAutoNum type="arabicPeriod"/>
            </a:pPr>
            <a:endParaRPr lang="en-US" dirty="0" smtClean="0"/>
          </a:p>
          <a:p>
            <a:pPr lvl="1"/>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Cooper Black" pitchFamily="18" charset="0"/>
              </a:rPr>
              <a:t>Common</a:t>
            </a:r>
            <a:r>
              <a:rPr lang="en-US" dirty="0" smtClean="0">
                <a:latin typeface="Cooper Black" pitchFamily="18" charset="0"/>
              </a:rPr>
              <a:t> </a:t>
            </a:r>
            <a:r>
              <a:rPr lang="en-US" dirty="0" smtClean="0">
                <a:solidFill>
                  <a:srgbClr val="0070C0"/>
                </a:solidFill>
                <a:latin typeface="Cooper Black" pitchFamily="18" charset="0"/>
              </a:rPr>
              <a:t>Application</a:t>
            </a:r>
            <a:endParaRPr lang="en-US" dirty="0">
              <a:solidFill>
                <a:srgbClr val="0070C0"/>
              </a:solidFill>
              <a:latin typeface="Cooper Black" pitchFamily="18" charset="0"/>
            </a:endParaRPr>
          </a:p>
        </p:txBody>
      </p:sp>
      <p:sp>
        <p:nvSpPr>
          <p:cNvPr id="3" name="Content Placeholder 2"/>
          <p:cNvSpPr>
            <a:spLocks noGrp="1"/>
          </p:cNvSpPr>
          <p:nvPr>
            <p:ph sz="quarter" idx="1"/>
          </p:nvPr>
        </p:nvSpPr>
        <p:spPr/>
        <p:txBody>
          <a:bodyPr/>
          <a:lstStyle/>
          <a:p>
            <a:pPr marL="274320" lvl="1">
              <a:buClr>
                <a:schemeClr val="accent1"/>
              </a:buClr>
              <a:buSzPct val="85000"/>
              <a:buFont typeface="Wingdings 2"/>
              <a:buChar char=""/>
            </a:pPr>
            <a:r>
              <a:rPr lang="en-US" sz="2800" dirty="0" smtClean="0"/>
              <a:t>Streamlines the college application process by completing one standardized application that can be submitted to over 400 schools  </a:t>
            </a:r>
          </a:p>
          <a:p>
            <a:pPr marL="274320" lvl="1">
              <a:buClr>
                <a:schemeClr val="accent1"/>
              </a:buClr>
              <a:buSzPct val="85000"/>
              <a:buNone/>
            </a:pPr>
            <a:endParaRPr lang="en-US" sz="2800" dirty="0" smtClean="0"/>
          </a:p>
          <a:p>
            <a:pPr marL="274320" lvl="1">
              <a:buClr>
                <a:schemeClr val="accent1"/>
              </a:buClr>
              <a:buSzPct val="85000"/>
              <a:buFont typeface="Wingdings 2"/>
              <a:buChar char=""/>
            </a:pPr>
            <a:r>
              <a:rPr lang="en-US" sz="2800" dirty="0" smtClean="0"/>
              <a:t>Requires one individual essay and one letter of recommendation.</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Universal Application</a:t>
            </a:r>
            <a:endParaRPr lang="en-US" dirty="0">
              <a:latin typeface="Cooper Black" pitchFamily="18" charset="0"/>
            </a:endParaRPr>
          </a:p>
        </p:txBody>
      </p:sp>
      <p:sp>
        <p:nvSpPr>
          <p:cNvPr id="3" name="Content Placeholder 2"/>
          <p:cNvSpPr>
            <a:spLocks noGrp="1"/>
          </p:cNvSpPr>
          <p:nvPr>
            <p:ph sz="quarter" idx="1"/>
          </p:nvPr>
        </p:nvSpPr>
        <p:spPr/>
        <p:txBody>
          <a:bodyPr>
            <a:normAutofit/>
          </a:bodyPr>
          <a:lstStyle/>
          <a:p>
            <a:pPr lvl="1">
              <a:buFont typeface="Arial" pitchFamily="34" charset="0"/>
              <a:buChar char="•"/>
            </a:pPr>
            <a:r>
              <a:rPr lang="en-US" sz="2800" dirty="0" smtClean="0"/>
              <a:t>Similar to the Common Application but is only submitted to 75 different intuitions.  </a:t>
            </a:r>
          </a:p>
          <a:p>
            <a:pPr lvl="1">
              <a:buNone/>
            </a:pPr>
            <a:endParaRPr lang="en-US" sz="2800" dirty="0" smtClean="0"/>
          </a:p>
          <a:p>
            <a:pPr lvl="1">
              <a:buFont typeface="Arial" pitchFamily="34" charset="0"/>
              <a:buChar char="•"/>
            </a:pPr>
            <a:r>
              <a:rPr lang="en-US" sz="2800" dirty="0" smtClean="0"/>
              <a:t>Application process is less rigid than the Common Application.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5800" y="533400"/>
            <a:ext cx="8001000" cy="3662541"/>
          </a:xfrm>
          <a:prstGeom prst="rect">
            <a:avLst/>
          </a:prstGeom>
          <a:noFill/>
        </p:spPr>
        <p:txBody>
          <a:bodyPr wrap="square" rtlCol="0">
            <a:spAutoFit/>
          </a:bodyPr>
          <a:lstStyle/>
          <a:p>
            <a:pPr algn="ctr"/>
            <a:r>
              <a:rPr lang="en-US" sz="3200" dirty="0" smtClean="0"/>
              <a:t>There are </a:t>
            </a:r>
            <a:r>
              <a:rPr lang="en-US" sz="4000" dirty="0" smtClean="0"/>
              <a:t>4</a:t>
            </a:r>
            <a:r>
              <a:rPr lang="en-US" sz="3200" dirty="0" smtClean="0"/>
              <a:t> application options; </a:t>
            </a:r>
            <a:r>
              <a:rPr lang="en-US" sz="3200" dirty="0" smtClean="0">
                <a:solidFill>
                  <a:schemeClr val="accent3">
                    <a:lumMod val="75000"/>
                  </a:schemeClr>
                </a:solidFill>
              </a:rPr>
              <a:t>regular decision</a:t>
            </a:r>
            <a:r>
              <a:rPr lang="en-US" sz="3200" dirty="0" smtClean="0"/>
              <a:t>, </a:t>
            </a:r>
            <a:r>
              <a:rPr lang="en-US" sz="3200" dirty="0" smtClean="0">
                <a:solidFill>
                  <a:schemeClr val="accent1">
                    <a:lumMod val="50000"/>
                  </a:schemeClr>
                </a:solidFill>
              </a:rPr>
              <a:t>early action</a:t>
            </a:r>
            <a:r>
              <a:rPr lang="en-US" sz="3200" dirty="0" smtClean="0"/>
              <a:t>, </a:t>
            </a:r>
            <a:r>
              <a:rPr lang="en-US" sz="3200" dirty="0" smtClean="0">
                <a:solidFill>
                  <a:schemeClr val="bg2">
                    <a:lumMod val="50000"/>
                  </a:schemeClr>
                </a:solidFill>
              </a:rPr>
              <a:t>rolling admissions</a:t>
            </a:r>
            <a:r>
              <a:rPr lang="en-US" sz="3200" dirty="0" smtClean="0"/>
              <a:t>, and </a:t>
            </a:r>
            <a:r>
              <a:rPr lang="en-US" sz="3200" dirty="0" smtClean="0">
                <a:solidFill>
                  <a:srgbClr val="7030A0"/>
                </a:solidFill>
              </a:rPr>
              <a:t>early decision. </a:t>
            </a:r>
            <a:endParaRPr lang="en-US" sz="3200" dirty="0" smtClean="0"/>
          </a:p>
          <a:p>
            <a:pPr algn="ctr"/>
            <a:endParaRPr lang="en-US" sz="3200" dirty="0"/>
          </a:p>
          <a:p>
            <a:pPr algn="ctr"/>
            <a:endParaRPr lang="en-US" sz="3200" dirty="0" smtClean="0"/>
          </a:p>
          <a:p>
            <a:pPr algn="ctr"/>
            <a:endParaRPr lang="en-US" sz="3200" dirty="0" smtClean="0"/>
          </a:p>
          <a:p>
            <a:pPr algn="ctr"/>
            <a:endParaRPr lang="en-US" sz="3200" dirty="0"/>
          </a:p>
        </p:txBody>
      </p:sp>
      <p:pic>
        <p:nvPicPr>
          <p:cNvPr id="4099" name="Picture 3" descr="C:\Documents and Settings\tmoumji\Local Settings\Temporary Internet Files\Content.IE5\76R2VYFT\MP900178426[1].jpg"/>
          <p:cNvPicPr>
            <a:picLocks noChangeAspect="1" noChangeArrowheads="1"/>
          </p:cNvPicPr>
          <p:nvPr/>
        </p:nvPicPr>
        <p:blipFill>
          <a:blip r:embed="rId2" cstate="print"/>
          <a:srcRect/>
          <a:stretch>
            <a:fillRect/>
          </a:stretch>
        </p:blipFill>
        <p:spPr bwMode="auto">
          <a:xfrm>
            <a:off x="1905000" y="2819400"/>
            <a:ext cx="4953000" cy="29718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Cooper Black" pitchFamily="18" charset="0"/>
              </a:rPr>
              <a:t>School Specific Applications</a:t>
            </a:r>
            <a:endParaRPr lang="en-US" dirty="0">
              <a:solidFill>
                <a:srgbClr val="0070C0"/>
              </a:solidFill>
              <a:latin typeface="Cooper Black" pitchFamily="18" charset="0"/>
            </a:endParaRPr>
          </a:p>
        </p:txBody>
      </p:sp>
      <p:sp>
        <p:nvSpPr>
          <p:cNvPr id="3" name="Content Placeholder 2"/>
          <p:cNvSpPr>
            <a:spLocks noGrp="1"/>
          </p:cNvSpPr>
          <p:nvPr>
            <p:ph sz="quarter" idx="1"/>
          </p:nvPr>
        </p:nvSpPr>
        <p:spPr/>
        <p:txBody>
          <a:bodyPr/>
          <a:lstStyle/>
          <a:p>
            <a:pPr marL="274320" lvl="1">
              <a:buClr>
                <a:schemeClr val="accent1"/>
              </a:buClr>
              <a:buSzPct val="85000"/>
              <a:buFont typeface="Wingdings 2"/>
              <a:buChar char=""/>
            </a:pPr>
            <a:r>
              <a:rPr lang="en-US" sz="2800" dirty="0" smtClean="0"/>
              <a:t>Applications that are specific to colleges and universities</a:t>
            </a:r>
          </a:p>
          <a:p>
            <a:pPr marL="274320" lvl="1">
              <a:buClr>
                <a:schemeClr val="accent1"/>
              </a:buClr>
              <a:buSzPct val="85000"/>
              <a:buFont typeface="Wingdings 2"/>
              <a:buChar char=""/>
            </a:pPr>
            <a:endParaRPr lang="en-US" sz="2800" dirty="0" smtClean="0"/>
          </a:p>
          <a:p>
            <a:pPr marL="274320" lvl="1">
              <a:buClr>
                <a:schemeClr val="accent1"/>
              </a:buClr>
              <a:buSzPct val="85000"/>
              <a:buFont typeface="Wingdings 2"/>
              <a:buChar char=""/>
            </a:pPr>
            <a:r>
              <a:rPr lang="en-US" sz="2800" dirty="0" smtClean="0"/>
              <a:t>Make sure to check out the school website for any additional application requirements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Questions???</a:t>
            </a:r>
            <a:endParaRPr lang="en-US" dirty="0">
              <a:latin typeface="Cooper Black" pitchFamily="18" charset="0"/>
            </a:endParaRPr>
          </a:p>
        </p:txBody>
      </p:sp>
      <p:sp>
        <p:nvSpPr>
          <p:cNvPr id="3" name="Content Placeholder 2"/>
          <p:cNvSpPr>
            <a:spLocks noGrp="1"/>
          </p:cNvSpPr>
          <p:nvPr>
            <p:ph sz="quarter" idx="1"/>
          </p:nvPr>
        </p:nvSpPr>
        <p:spPr/>
        <p:txBody>
          <a:bodyPr/>
          <a:lstStyle/>
          <a:p>
            <a:pPr>
              <a:buNone/>
            </a:pPr>
            <a:r>
              <a:rPr lang="en-US" dirty="0" smtClean="0"/>
              <a:t>	Do not hesitate to contact your school counselor if you have any questions</a:t>
            </a:r>
          </a:p>
          <a:p>
            <a:pPr>
              <a:buNone/>
            </a:pPr>
            <a:endParaRPr lang="en-US" dirty="0" smtClean="0"/>
          </a:p>
          <a:p>
            <a:pPr>
              <a:buNone/>
            </a:pPr>
            <a:endParaRPr lang="en-US" dirty="0"/>
          </a:p>
        </p:txBody>
      </p:sp>
      <p:pic>
        <p:nvPicPr>
          <p:cNvPr id="4" name="Picture 3" descr="admissions office.jpg"/>
          <p:cNvPicPr>
            <a:picLocks noChangeAspect="1"/>
          </p:cNvPicPr>
          <p:nvPr/>
        </p:nvPicPr>
        <p:blipFill>
          <a:blip r:embed="rId2" cstate="print"/>
          <a:stretch>
            <a:fillRect/>
          </a:stretch>
        </p:blipFill>
        <p:spPr>
          <a:xfrm rot="385187">
            <a:off x="1847732" y="2709070"/>
            <a:ext cx="5029200" cy="3346704"/>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algn="ctr">
              <a:buNone/>
            </a:pPr>
            <a:r>
              <a:rPr lang="en-US" b="1" dirty="0" smtClean="0"/>
              <a:t>GOOD LUCK ON YOUR APPLICATION PROCESS!</a:t>
            </a:r>
          </a:p>
          <a:p>
            <a:pPr algn="ctr">
              <a:buNone/>
            </a:pPr>
            <a:endParaRPr lang="en-US" b="1" dirty="0" smtClean="0"/>
          </a:p>
          <a:p>
            <a:pPr algn="ctr">
              <a:buNone/>
            </a:pPr>
            <a:endParaRPr lang="en-US" b="1" dirty="0"/>
          </a:p>
        </p:txBody>
      </p:sp>
      <p:pic>
        <p:nvPicPr>
          <p:cNvPr id="4" name="Picture 3" descr="grad hats.jpg"/>
          <p:cNvPicPr>
            <a:picLocks noChangeAspect="1"/>
          </p:cNvPicPr>
          <p:nvPr/>
        </p:nvPicPr>
        <p:blipFill>
          <a:blip r:embed="rId2" cstate="print"/>
          <a:stretch>
            <a:fillRect/>
          </a:stretch>
        </p:blipFill>
        <p:spPr>
          <a:xfrm>
            <a:off x="2209800" y="2971800"/>
            <a:ext cx="4851400" cy="302821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pPr algn="ctr"/>
            <a:r>
              <a:rPr lang="en-US" dirty="0" smtClean="0"/>
              <a:t>Regular Decision</a:t>
            </a:r>
            <a:endParaRPr lang="en-US" dirty="0"/>
          </a:p>
        </p:txBody>
      </p:sp>
      <p:sp>
        <p:nvSpPr>
          <p:cNvPr id="8" name="Text Placeholder 7"/>
          <p:cNvSpPr>
            <a:spLocks noGrp="1"/>
          </p:cNvSpPr>
          <p:nvPr>
            <p:ph type="body" sz="half" idx="3"/>
          </p:nvPr>
        </p:nvSpPr>
        <p:spPr/>
        <p:txBody>
          <a:bodyPr/>
          <a:lstStyle/>
          <a:p>
            <a:pPr algn="ctr"/>
            <a:r>
              <a:rPr lang="en-US" dirty="0" smtClean="0"/>
              <a:t>Early action</a:t>
            </a:r>
            <a:endParaRPr lang="en-US" dirty="0"/>
          </a:p>
        </p:txBody>
      </p:sp>
      <p:sp>
        <p:nvSpPr>
          <p:cNvPr id="4" name="Content Placeholder 3"/>
          <p:cNvSpPr>
            <a:spLocks noGrp="1"/>
          </p:cNvSpPr>
          <p:nvPr>
            <p:ph sz="quarter" idx="2"/>
          </p:nvPr>
        </p:nvSpPr>
        <p:spPr/>
        <p:txBody>
          <a:bodyPr>
            <a:normAutofit/>
          </a:bodyPr>
          <a:lstStyle/>
          <a:p>
            <a:pPr>
              <a:buNone/>
            </a:pPr>
            <a:r>
              <a:rPr lang="en-US" sz="2800" dirty="0" smtClean="0">
                <a:solidFill>
                  <a:schemeClr val="accent1">
                    <a:lumMod val="75000"/>
                  </a:schemeClr>
                </a:solidFill>
              </a:rPr>
              <a:t>   Students submit an application by a specified date and receive a decision in a clearly stated period of time.  Non-binding commitment.</a:t>
            </a:r>
            <a:endParaRPr lang="en-US" sz="2800" dirty="0">
              <a:solidFill>
                <a:schemeClr val="accent1">
                  <a:lumMod val="75000"/>
                </a:schemeClr>
              </a:solidFill>
            </a:endParaRPr>
          </a:p>
        </p:txBody>
      </p:sp>
      <p:sp>
        <p:nvSpPr>
          <p:cNvPr id="6" name="Content Placeholder 5"/>
          <p:cNvSpPr>
            <a:spLocks noGrp="1"/>
          </p:cNvSpPr>
          <p:nvPr>
            <p:ph sz="quarter" idx="4"/>
          </p:nvPr>
        </p:nvSpPr>
        <p:spPr/>
        <p:txBody>
          <a:bodyPr>
            <a:normAutofit/>
          </a:bodyPr>
          <a:lstStyle/>
          <a:p>
            <a:pPr>
              <a:buNone/>
            </a:pPr>
            <a:r>
              <a:rPr lang="en-US" sz="2800" dirty="0" smtClean="0">
                <a:solidFill>
                  <a:schemeClr val="accent4">
                    <a:lumMod val="50000"/>
                  </a:schemeClr>
                </a:solidFill>
              </a:rPr>
              <a:t>    Students apply early and receive a decision well in advance of the institutions regular response date.  Non-binding commitment.</a:t>
            </a:r>
            <a:endParaRPr lang="en-US" sz="2800" dirty="0">
              <a:solidFill>
                <a:schemeClr val="accent4">
                  <a:lumMod val="50000"/>
                </a:schemeClr>
              </a:solidFill>
            </a:endParaRPr>
          </a:p>
        </p:txBody>
      </p:sp>
      <p:sp>
        <p:nvSpPr>
          <p:cNvPr id="2" name="Title 1"/>
          <p:cNvSpPr>
            <a:spLocks noGrp="1"/>
          </p:cNvSpPr>
          <p:nvPr>
            <p:ph type="title"/>
          </p:nvPr>
        </p:nvSpPr>
        <p:spPr/>
        <p:txBody>
          <a:bodyPr/>
          <a:lstStyle/>
          <a:p>
            <a:pPr algn="ctr"/>
            <a:r>
              <a:rPr lang="en-US" dirty="0" smtClean="0">
                <a:solidFill>
                  <a:srgbClr val="FFC000"/>
                </a:solidFill>
                <a:latin typeface="Cooper Black" pitchFamily="18" charset="0"/>
              </a:rPr>
              <a:t>Application Options</a:t>
            </a:r>
            <a:endParaRPr lang="en-US" dirty="0">
              <a:solidFill>
                <a:srgbClr val="FFC000"/>
              </a:solidFill>
              <a:latin typeface="Cooper Black"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algn="ctr"/>
            <a:r>
              <a:rPr lang="en-US" dirty="0" smtClean="0"/>
              <a:t>Rolling admissions</a:t>
            </a:r>
            <a:endParaRPr lang="en-US" dirty="0"/>
          </a:p>
        </p:txBody>
      </p:sp>
      <p:sp>
        <p:nvSpPr>
          <p:cNvPr id="5" name="Text Placeholder 4"/>
          <p:cNvSpPr>
            <a:spLocks noGrp="1"/>
          </p:cNvSpPr>
          <p:nvPr>
            <p:ph type="body" sz="half" idx="3"/>
          </p:nvPr>
        </p:nvSpPr>
        <p:spPr/>
        <p:txBody>
          <a:bodyPr/>
          <a:lstStyle/>
          <a:p>
            <a:pPr algn="ctr"/>
            <a:r>
              <a:rPr lang="en-US" dirty="0" smtClean="0"/>
              <a:t>Early decision</a:t>
            </a:r>
            <a:endParaRPr lang="en-US" dirty="0"/>
          </a:p>
        </p:txBody>
      </p:sp>
      <p:sp>
        <p:nvSpPr>
          <p:cNvPr id="4" name="Content Placeholder 3"/>
          <p:cNvSpPr>
            <a:spLocks noGrp="1"/>
          </p:cNvSpPr>
          <p:nvPr>
            <p:ph sz="quarter" idx="2"/>
          </p:nvPr>
        </p:nvSpPr>
        <p:spPr/>
        <p:txBody>
          <a:bodyPr>
            <a:normAutofit fontScale="92500" lnSpcReduction="20000"/>
          </a:bodyPr>
          <a:lstStyle/>
          <a:p>
            <a:pPr>
              <a:buNone/>
            </a:pPr>
            <a:r>
              <a:rPr lang="en-US" dirty="0" smtClean="0"/>
              <a:t>     </a:t>
            </a:r>
            <a:r>
              <a:rPr lang="en-US" dirty="0" smtClean="0">
                <a:solidFill>
                  <a:srgbClr val="0070C0"/>
                </a:solidFill>
              </a:rPr>
              <a:t>These schools do not have applications due dates but instead will notify the students of admissions once the application is processed.  It is still in the best interest for the student to apply early because these programs can fill up.  Non-binding.</a:t>
            </a:r>
            <a:endParaRPr lang="en-US" dirty="0">
              <a:solidFill>
                <a:srgbClr val="0070C0"/>
              </a:solidFill>
            </a:endParaRPr>
          </a:p>
        </p:txBody>
      </p:sp>
      <p:sp>
        <p:nvSpPr>
          <p:cNvPr id="6" name="Content Placeholder 5"/>
          <p:cNvSpPr>
            <a:spLocks noGrp="1"/>
          </p:cNvSpPr>
          <p:nvPr>
            <p:ph sz="quarter" idx="4"/>
          </p:nvPr>
        </p:nvSpPr>
        <p:spPr/>
        <p:txBody>
          <a:bodyPr>
            <a:normAutofit lnSpcReduction="10000"/>
          </a:bodyPr>
          <a:lstStyle/>
          <a:p>
            <a:pPr>
              <a:buNone/>
            </a:pPr>
            <a:r>
              <a:rPr lang="en-US" dirty="0" smtClean="0"/>
              <a:t>     </a:t>
            </a:r>
            <a:r>
              <a:rPr lang="en-US" dirty="0" smtClean="0">
                <a:solidFill>
                  <a:srgbClr val="7030A0"/>
                </a:solidFill>
              </a:rPr>
              <a:t>This plan allows a student to apply early (check due dates) for an early determination of admissibility.  If accepted the student is obligated to withdraw all other applications and attend this school.  Binding commitment.</a:t>
            </a:r>
            <a:endParaRPr lang="en-US" dirty="0">
              <a:solidFill>
                <a:srgbClr val="7030A0"/>
              </a:solidFill>
            </a:endParaRPr>
          </a:p>
        </p:txBody>
      </p:sp>
      <p:sp>
        <p:nvSpPr>
          <p:cNvPr id="2" name="Title 1"/>
          <p:cNvSpPr>
            <a:spLocks noGrp="1"/>
          </p:cNvSpPr>
          <p:nvPr>
            <p:ph type="title"/>
          </p:nvPr>
        </p:nvSpPr>
        <p:spPr/>
        <p:txBody>
          <a:bodyPr/>
          <a:lstStyle/>
          <a:p>
            <a:pPr algn="ctr"/>
            <a:r>
              <a:rPr lang="en-US" dirty="0" smtClean="0">
                <a:solidFill>
                  <a:srgbClr val="0070C0"/>
                </a:solidFill>
                <a:latin typeface="Cooper Black" pitchFamily="18" charset="0"/>
              </a:rPr>
              <a:t>Application Options</a:t>
            </a:r>
            <a:endParaRPr lang="en-US" dirty="0">
              <a:solidFill>
                <a:srgbClr val="0070C0"/>
              </a:solidFill>
              <a:latin typeface="Cooper Black"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latin typeface="Cooper Black" pitchFamily="18" charset="0"/>
              </a:rPr>
              <a:t>What does open enrollment mean?</a:t>
            </a:r>
            <a:endParaRPr lang="en-US" dirty="0">
              <a:latin typeface="Cooper Black" pitchFamily="18" charset="0"/>
            </a:endParaRPr>
          </a:p>
        </p:txBody>
      </p:sp>
      <p:pic>
        <p:nvPicPr>
          <p:cNvPr id="7172" name="Picture 4" descr="C:\Documents and Settings\tmoumji\Local Settings\Temporary Internet Files\Content.IE5\034SWTNL\MC900324352[1].wmf"/>
          <p:cNvPicPr>
            <a:picLocks noChangeAspect="1" noChangeArrowheads="1"/>
          </p:cNvPicPr>
          <p:nvPr/>
        </p:nvPicPr>
        <p:blipFill>
          <a:blip r:embed="rId2" cstate="print"/>
          <a:srcRect/>
          <a:stretch>
            <a:fillRect/>
          </a:stretch>
        </p:blipFill>
        <p:spPr bwMode="auto">
          <a:xfrm>
            <a:off x="2286000" y="1524000"/>
            <a:ext cx="3733800" cy="48006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381000"/>
          </a:xfrm>
        </p:spPr>
        <p:txBody>
          <a:bodyPr>
            <a:noAutofit/>
          </a:bodyPr>
          <a:lstStyle/>
          <a:p>
            <a:pPr algn="ctr"/>
            <a:r>
              <a:rPr lang="en-US" sz="2400" dirty="0" smtClean="0"/>
              <a:t>OPEN ENROLLMENT</a:t>
            </a:r>
            <a:endParaRPr lang="en-US" sz="2400"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a:xfrm>
            <a:off x="1792288" y="5181600"/>
            <a:ext cx="5486400" cy="990600"/>
          </a:xfrm>
        </p:spPr>
        <p:txBody>
          <a:bodyPr>
            <a:noAutofit/>
          </a:bodyPr>
          <a:lstStyle/>
          <a:p>
            <a:r>
              <a:rPr lang="en-US" sz="2000" dirty="0" smtClean="0"/>
              <a:t>City Colleges are “open enrollment” colleges. This means that once you have a high school diploma, you can attend them regardless of your GPA or ACT scores.</a:t>
            </a:r>
            <a:endParaRPr lang="en-US" sz="2000" dirty="0"/>
          </a:p>
        </p:txBody>
      </p:sp>
      <p:pic>
        <p:nvPicPr>
          <p:cNvPr id="8194" name="Picture 2" descr="C:\Documents and Settings\tmoumji\Local Settings\Temporary Internet Files\Content.IE5\76R2VYFT\MC900332514[1].wmf"/>
          <p:cNvPicPr>
            <a:picLocks noChangeAspect="1" noChangeArrowheads="1"/>
          </p:cNvPicPr>
          <p:nvPr/>
        </p:nvPicPr>
        <p:blipFill>
          <a:blip r:embed="rId2" cstate="print"/>
          <a:srcRect/>
          <a:stretch>
            <a:fillRect/>
          </a:stretch>
        </p:blipFill>
        <p:spPr bwMode="auto">
          <a:xfrm>
            <a:off x="1676400" y="609600"/>
            <a:ext cx="6096000" cy="4114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09800" y="2514600"/>
            <a:ext cx="6324600" cy="3733800"/>
          </a:xfrm>
        </p:spPr>
        <p:txBody>
          <a:bodyPr>
            <a:normAutofit fontScale="92500" lnSpcReduction="20000"/>
          </a:bodyPr>
          <a:lstStyle/>
          <a:p>
            <a:pPr algn="l">
              <a:buFont typeface="Arial" pitchFamily="34" charset="0"/>
              <a:buChar char="•"/>
            </a:pPr>
            <a:r>
              <a:rPr lang="en-US" dirty="0" smtClean="0">
                <a:latin typeface="+mj-lt"/>
              </a:rPr>
              <a:t>City Colleges</a:t>
            </a:r>
          </a:p>
          <a:p>
            <a:pPr algn="l"/>
            <a:endParaRPr lang="en-US" dirty="0" smtClean="0">
              <a:latin typeface="+mj-lt"/>
            </a:endParaRPr>
          </a:p>
          <a:p>
            <a:pPr algn="l">
              <a:buFont typeface="Arial" pitchFamily="34" charset="0"/>
              <a:buChar char="•"/>
            </a:pPr>
            <a:r>
              <a:rPr lang="en-US" dirty="0" smtClean="0">
                <a:latin typeface="+mj-lt"/>
              </a:rPr>
              <a:t>Public Colleges</a:t>
            </a:r>
          </a:p>
          <a:p>
            <a:pPr algn="l"/>
            <a:endParaRPr lang="en-US" dirty="0" smtClean="0">
              <a:latin typeface="+mj-lt"/>
            </a:endParaRPr>
          </a:p>
          <a:p>
            <a:pPr algn="l">
              <a:buFont typeface="Arial" pitchFamily="34" charset="0"/>
              <a:buChar char="•"/>
            </a:pPr>
            <a:r>
              <a:rPr lang="en-US" dirty="0" smtClean="0">
                <a:latin typeface="+mj-lt"/>
              </a:rPr>
              <a:t>Private colleges</a:t>
            </a:r>
          </a:p>
          <a:p>
            <a:pPr algn="l"/>
            <a:endParaRPr lang="en-US" dirty="0" smtClean="0">
              <a:latin typeface="+mj-lt"/>
            </a:endParaRPr>
          </a:p>
          <a:p>
            <a:pPr algn="l">
              <a:buFont typeface="Arial" pitchFamily="34" charset="0"/>
              <a:buChar char="•"/>
            </a:pPr>
            <a:r>
              <a:rPr lang="en-US" dirty="0" smtClean="0">
                <a:latin typeface="+mj-lt"/>
              </a:rPr>
              <a:t>For-Profit Colleges</a:t>
            </a:r>
          </a:p>
          <a:p>
            <a:pPr algn="l"/>
            <a:endParaRPr lang="en-US" dirty="0" smtClean="0">
              <a:latin typeface="+mj-lt"/>
            </a:endParaRPr>
          </a:p>
          <a:p>
            <a:pPr algn="l">
              <a:buFont typeface="Arial" pitchFamily="34" charset="0"/>
              <a:buChar char="•"/>
            </a:pPr>
            <a:r>
              <a:rPr lang="en-US" dirty="0" smtClean="0">
                <a:latin typeface="+mj-lt"/>
              </a:rPr>
              <a:t>Liberal Arts College</a:t>
            </a:r>
          </a:p>
          <a:p>
            <a:pPr algn="l">
              <a:buFont typeface="Arial" pitchFamily="34" charset="0"/>
              <a:buChar char="•"/>
            </a:pPr>
            <a:endParaRPr lang="en-US" dirty="0" smtClean="0">
              <a:latin typeface="+mj-lt"/>
            </a:endParaRPr>
          </a:p>
          <a:p>
            <a:pPr algn="l">
              <a:buFont typeface="Arial" pitchFamily="34" charset="0"/>
              <a:buChar char="•"/>
            </a:pPr>
            <a:r>
              <a:rPr lang="en-US" dirty="0" smtClean="0">
                <a:latin typeface="+mj-lt"/>
              </a:rPr>
              <a:t>Universities</a:t>
            </a:r>
          </a:p>
          <a:p>
            <a:pPr algn="l">
              <a:buFont typeface="Arial" pitchFamily="34" charset="0"/>
              <a:buChar char="•"/>
            </a:pPr>
            <a:endParaRPr lang="en-US" dirty="0" smtClean="0">
              <a:latin typeface="+mj-lt"/>
            </a:endParaRPr>
          </a:p>
          <a:p>
            <a:pPr algn="l">
              <a:buFont typeface="Arial" pitchFamily="34" charset="0"/>
              <a:buChar char="•"/>
            </a:pPr>
            <a:r>
              <a:rPr lang="en-US" dirty="0" smtClean="0">
                <a:latin typeface="+mj-lt"/>
              </a:rPr>
              <a:t>Community college</a:t>
            </a:r>
          </a:p>
          <a:p>
            <a:pPr algn="l">
              <a:buFont typeface="Arial" pitchFamily="34" charset="0"/>
              <a:buChar char="•"/>
            </a:pPr>
            <a:endParaRPr lang="en-US" dirty="0" smtClean="0">
              <a:latin typeface="+mj-lt"/>
            </a:endParaRPr>
          </a:p>
          <a:p>
            <a:pPr algn="l">
              <a:buFont typeface="Arial" pitchFamily="34" charset="0"/>
              <a:buChar char="•"/>
            </a:pPr>
            <a:r>
              <a:rPr lang="en-US" dirty="0" smtClean="0">
                <a:latin typeface="+mj-lt"/>
              </a:rPr>
              <a:t>Vocational/ technical and career colleges</a:t>
            </a:r>
          </a:p>
          <a:p>
            <a:pPr algn="l">
              <a:buFont typeface="Arial" pitchFamily="34" charset="0"/>
              <a:buChar char="•"/>
            </a:pPr>
            <a:endParaRPr lang="en-US" dirty="0" smtClean="0"/>
          </a:p>
          <a:p>
            <a:pPr algn="l">
              <a:buFont typeface="Arial" pitchFamily="34" charset="0"/>
              <a:buChar char="•"/>
            </a:pPr>
            <a:endParaRPr lang="en-US" dirty="0" smtClean="0"/>
          </a:p>
          <a:p>
            <a:pPr algn="l">
              <a:buFont typeface="Arial" pitchFamily="34" charset="0"/>
              <a:buChar char="•"/>
            </a:pPr>
            <a:endParaRPr lang="en-US" dirty="0" smtClean="0"/>
          </a:p>
          <a:p>
            <a:pPr algn="l">
              <a:buFont typeface="Arial" pitchFamily="34" charset="0"/>
              <a:buChar char="•"/>
            </a:pPr>
            <a:endParaRPr lang="en-US" dirty="0" smtClean="0"/>
          </a:p>
          <a:p>
            <a:pPr algn="l">
              <a:buFont typeface="Arial" pitchFamily="34" charset="0"/>
              <a:buChar char="•"/>
            </a:pPr>
            <a:endParaRPr lang="en-US" dirty="0"/>
          </a:p>
        </p:txBody>
      </p:sp>
      <p:sp>
        <p:nvSpPr>
          <p:cNvPr id="3" name="Title 2"/>
          <p:cNvSpPr>
            <a:spLocks noGrp="1"/>
          </p:cNvSpPr>
          <p:nvPr>
            <p:ph type="title"/>
          </p:nvPr>
        </p:nvSpPr>
        <p:spPr>
          <a:xfrm>
            <a:off x="762000" y="609600"/>
            <a:ext cx="7772400" cy="1066800"/>
          </a:xfrm>
        </p:spPr>
        <p:txBody>
          <a:bodyPr/>
          <a:lstStyle/>
          <a:p>
            <a:r>
              <a:rPr lang="en-US" dirty="0" smtClean="0">
                <a:latin typeface="Cooper Black" pitchFamily="18" charset="0"/>
              </a:rPr>
              <a:t>Types of Schools</a:t>
            </a:r>
            <a:endParaRPr lang="en-US" dirty="0">
              <a:latin typeface="Cooper Black"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solidFill>
                  <a:srgbClr val="0070C0"/>
                </a:solidFill>
                <a:latin typeface="Cooper Black" pitchFamily="18" charset="0"/>
              </a:rPr>
              <a:t>City Colleges</a:t>
            </a:r>
            <a:r>
              <a:rPr lang="en-US" dirty="0" smtClean="0">
                <a:latin typeface="Cooper Black" pitchFamily="18" charset="0"/>
              </a:rPr>
              <a:t>	</a:t>
            </a:r>
            <a:endParaRPr lang="en-US" dirty="0">
              <a:latin typeface="Cooper Black" pitchFamily="18" charset="0"/>
            </a:endParaRPr>
          </a:p>
        </p:txBody>
      </p:sp>
      <p:sp>
        <p:nvSpPr>
          <p:cNvPr id="3" name="Content Placeholder 2"/>
          <p:cNvSpPr>
            <a:spLocks noGrp="1"/>
          </p:cNvSpPr>
          <p:nvPr>
            <p:ph sz="quarter" idx="1"/>
          </p:nvPr>
        </p:nvSpPr>
        <p:spPr/>
        <p:txBody>
          <a:bodyPr>
            <a:normAutofit/>
          </a:bodyPr>
          <a:lstStyle/>
          <a:p>
            <a:r>
              <a:rPr lang="en-US" sz="3200" dirty="0" smtClean="0"/>
              <a:t>City college credits are transferable to most colleges and universities.  </a:t>
            </a:r>
          </a:p>
          <a:p>
            <a:pPr>
              <a:buNone/>
            </a:pPr>
            <a:endParaRPr lang="en-US" sz="3200" dirty="0" smtClean="0"/>
          </a:p>
          <a:p>
            <a:r>
              <a:rPr lang="en-US" sz="3200" dirty="0" smtClean="0"/>
              <a:t>Who do you need to talk to in order to make sure the classes you are taking at one of the 7 City Colleges are transferable to a 4 year university?</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latin typeface="Cooper Black" pitchFamily="18" charset="0"/>
              </a:rPr>
              <a:t>City Colleges</a:t>
            </a:r>
            <a:endParaRPr lang="en-US" sz="4800" dirty="0">
              <a:latin typeface="Cooper Black" pitchFamily="18" charset="0"/>
            </a:endParaRPr>
          </a:p>
        </p:txBody>
      </p:sp>
      <p:sp>
        <p:nvSpPr>
          <p:cNvPr id="3" name="Content Placeholder 2"/>
          <p:cNvSpPr>
            <a:spLocks noGrp="1"/>
          </p:cNvSpPr>
          <p:nvPr>
            <p:ph sz="quarter" idx="1"/>
          </p:nvPr>
        </p:nvSpPr>
        <p:spPr>
          <a:xfrm>
            <a:off x="304800" y="1371600"/>
            <a:ext cx="8686800" cy="4708525"/>
          </a:xfrm>
        </p:spPr>
        <p:txBody>
          <a:bodyPr>
            <a:normAutofit/>
          </a:bodyPr>
          <a:lstStyle/>
          <a:p>
            <a:endParaRPr lang="en-US" dirty="0" smtClean="0"/>
          </a:p>
          <a:p>
            <a:r>
              <a:rPr lang="en-US" sz="2800" dirty="0" smtClean="0"/>
              <a:t>All City Colleges have College Advisors.  </a:t>
            </a:r>
          </a:p>
          <a:p>
            <a:pPr>
              <a:buNone/>
            </a:pPr>
            <a:endParaRPr lang="en-US" sz="2800" dirty="0" smtClean="0"/>
          </a:p>
          <a:p>
            <a:r>
              <a:rPr lang="en-US" sz="2800" dirty="0" smtClean="0"/>
              <a:t>Make sure you communicate your plans to the College Advisor.</a:t>
            </a:r>
          </a:p>
          <a:p>
            <a:pPr>
              <a:buNone/>
            </a:pPr>
            <a:endParaRPr lang="en-US" sz="2800" dirty="0" smtClean="0"/>
          </a:p>
          <a:p>
            <a:r>
              <a:rPr lang="en-US" sz="2800" dirty="0" smtClean="0"/>
              <a:t>Be prepared and aware of requirements before you plan on transferring.</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1171</TotalTime>
  <Words>659</Words>
  <Application>Microsoft Office PowerPoint</Application>
  <PresentationFormat>On-screen Show (4:3)</PresentationFormat>
  <Paragraphs>119</Paragraphs>
  <Slides>22</Slides>
  <Notes>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Civic</vt:lpstr>
      <vt:lpstr>Office Theme</vt:lpstr>
      <vt:lpstr>Senior Seminar Overview of Admissions Process</vt:lpstr>
      <vt:lpstr>Slide 2</vt:lpstr>
      <vt:lpstr>Application Options</vt:lpstr>
      <vt:lpstr>Application Options</vt:lpstr>
      <vt:lpstr>What does open enrollment mean?</vt:lpstr>
      <vt:lpstr>OPEN ENROLLMENT</vt:lpstr>
      <vt:lpstr>Types of Schools</vt:lpstr>
      <vt:lpstr>City Colleges </vt:lpstr>
      <vt:lpstr>City Colleges</vt:lpstr>
      <vt:lpstr>  City Colleges</vt:lpstr>
      <vt:lpstr>Public Versus Private </vt:lpstr>
      <vt:lpstr>For-Profit Colleges</vt:lpstr>
      <vt:lpstr>Liberal Arts Colleges</vt:lpstr>
      <vt:lpstr>Universities</vt:lpstr>
      <vt:lpstr>Community Colleges</vt:lpstr>
      <vt:lpstr>Vocational/ Technical and Career Colleges</vt:lpstr>
      <vt:lpstr>Types of College Applications</vt:lpstr>
      <vt:lpstr>Common Application</vt:lpstr>
      <vt:lpstr>Universal Application</vt:lpstr>
      <vt:lpstr>School Specific Applications</vt:lpstr>
      <vt:lpstr>Questions???</vt:lpstr>
      <vt:lpstr>Slide 22</vt:lpstr>
    </vt:vector>
  </TitlesOfParts>
  <Company>Chicago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and Career handbook treasure hunt</dc:title>
  <dc:creator>tmoumji</dc:creator>
  <cp:lastModifiedBy>pocampo</cp:lastModifiedBy>
  <cp:revision>116</cp:revision>
  <dcterms:created xsi:type="dcterms:W3CDTF">2011-05-13T12:43:15Z</dcterms:created>
  <dcterms:modified xsi:type="dcterms:W3CDTF">2013-08-21T20:21:16Z</dcterms:modified>
</cp:coreProperties>
</file>