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9"/>
  </p:notesMasterIdLst>
  <p:sldIdLst>
    <p:sldId id="256" r:id="rId2"/>
    <p:sldId id="271" r:id="rId3"/>
    <p:sldId id="257" r:id="rId4"/>
    <p:sldId id="258" r:id="rId5"/>
    <p:sldId id="277" r:id="rId6"/>
    <p:sldId id="262" r:id="rId7"/>
    <p:sldId id="269" r:id="rId8"/>
    <p:sldId id="263" r:id="rId9"/>
    <p:sldId id="264" r:id="rId10"/>
    <p:sldId id="265" r:id="rId11"/>
    <p:sldId id="261" r:id="rId12"/>
    <p:sldId id="270" r:id="rId13"/>
    <p:sldId id="260" r:id="rId14"/>
    <p:sldId id="267" r:id="rId15"/>
    <p:sldId id="268" r:id="rId16"/>
    <p:sldId id="275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00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7DA6F-B789-4824-95A4-7D8279A41F63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7CFB6-4F0B-4EDE-8FDD-0625BBCFF1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8611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7CFB6-4F0B-4EDE-8FDD-0625BBCFF1A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D6535B3-5203-4F21-BBC0-CD8EDABC29D1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F38B21-4F54-454D-8443-2699F0A84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35B3-5203-4F21-BBC0-CD8EDABC29D1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38B21-4F54-454D-8443-2699F0A84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D6535B3-5203-4F21-BBC0-CD8EDABC29D1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9F38B21-4F54-454D-8443-2699F0A84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35B3-5203-4F21-BBC0-CD8EDABC29D1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F38B21-4F54-454D-8443-2699F0A84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35B3-5203-4F21-BBC0-CD8EDABC29D1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9F38B21-4F54-454D-8443-2699F0A84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6535B3-5203-4F21-BBC0-CD8EDABC29D1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9F38B21-4F54-454D-8443-2699F0A84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6535B3-5203-4F21-BBC0-CD8EDABC29D1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9F38B21-4F54-454D-8443-2699F0A84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35B3-5203-4F21-BBC0-CD8EDABC29D1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F38B21-4F54-454D-8443-2699F0A84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35B3-5203-4F21-BBC0-CD8EDABC29D1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F38B21-4F54-454D-8443-2699F0A84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35B3-5203-4F21-BBC0-CD8EDABC29D1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F38B21-4F54-454D-8443-2699F0A84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D6535B3-5203-4F21-BBC0-CD8EDABC29D1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9F38B21-4F54-454D-8443-2699F0A84E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6535B3-5203-4F21-BBC0-CD8EDABC29D1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9F38B21-4F54-454D-8443-2699F0A84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google.com/url?sa=i&amp;rct=j&amp;q=&amp;esrc=s&amp;frm=1&amp;source=images&amp;cd=&amp;cad=rja&amp;docid=0azypUMdsCPRNM&amp;tbnid=b0PqLZKY_fbrAM:&amp;ved=0CAUQjRw&amp;url=http://gcaggiano.wordpress.com/tag/stick-figure-families/&amp;ei=_7MMU7j_I_OFyQG9yoCoAQ&amp;bvm=bv.61725948,d.aWc&amp;psig=AFQjCNG10N-lS8DT3WY7-QZ9j9Gh4-xX_A&amp;ust=1393427824504904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youtube.com/watch?v=dOEvKulq2sY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youtube.com/watch?v=uirPzsYXZ-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Steinmetz College Prep</a:t>
            </a:r>
            <a:br>
              <a:rPr lang="en-US" dirty="0" smtClean="0"/>
            </a:br>
            <a:r>
              <a:rPr lang="en-US" dirty="0" smtClean="0"/>
              <a:t>Stress Awareness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Presented By: Ms. Chavez and Ms. </a:t>
            </a:r>
            <a:r>
              <a:rPr lang="en-US" dirty="0" err="1" smtClean="0"/>
              <a:t>Krawczyk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Stressors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School</a:t>
            </a:r>
          </a:p>
          <a:p>
            <a:pPr lvl="1"/>
            <a:r>
              <a:rPr lang="en-US" dirty="0" smtClean="0"/>
              <a:t>Tests, quizzes, projects, assignments, difficult materials</a:t>
            </a:r>
          </a:p>
          <a:p>
            <a:r>
              <a:rPr lang="en-US" dirty="0" smtClean="0"/>
              <a:t>Friends</a:t>
            </a:r>
          </a:p>
          <a:p>
            <a:pPr lvl="1"/>
            <a:r>
              <a:rPr lang="en-US" dirty="0" smtClean="0"/>
              <a:t>Dating, fighting, peer pressure, social media, making friends</a:t>
            </a:r>
          </a:p>
          <a:p>
            <a:r>
              <a:rPr lang="en-US" dirty="0" smtClean="0"/>
              <a:t>Family</a:t>
            </a:r>
          </a:p>
          <a:p>
            <a:pPr lvl="1"/>
            <a:r>
              <a:rPr lang="en-US" dirty="0" smtClean="0"/>
              <a:t>Parents, siblings, finances, divorce, illness, pets, work</a:t>
            </a:r>
          </a:p>
          <a:p>
            <a:r>
              <a:rPr lang="en-US" dirty="0" smtClean="0"/>
              <a:t>Health</a:t>
            </a:r>
          </a:p>
          <a:p>
            <a:pPr lvl="1"/>
            <a:r>
              <a:rPr lang="en-US" dirty="0" smtClean="0"/>
              <a:t>Injury, illness, disabilities</a:t>
            </a:r>
          </a:p>
          <a:p>
            <a:r>
              <a:rPr lang="en-US" dirty="0" smtClean="0"/>
              <a:t>Extracurricular Activities</a:t>
            </a:r>
          </a:p>
          <a:p>
            <a:pPr lvl="1"/>
            <a:r>
              <a:rPr lang="en-US" dirty="0" smtClean="0"/>
              <a:t>Sports, clubs, practices, teams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Stress Affect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sz="2800" dirty="0" smtClean="0">
                <a:ea typeface="Questrial"/>
                <a:cs typeface="Times New Roman"/>
                <a:sym typeface="Questrial"/>
              </a:rPr>
              <a:t>Cognitive </a:t>
            </a:r>
          </a:p>
          <a:p>
            <a:pPr marL="320040" lvl="1" indent="0">
              <a:buSzPct val="100000"/>
              <a:buFont typeface="Arial" pitchFamily="34" charset="0"/>
              <a:buChar char="•"/>
            </a:pPr>
            <a:r>
              <a:rPr lang="en-US" sz="2500" dirty="0" smtClean="0">
                <a:ea typeface="Questrial"/>
                <a:cs typeface="Times New Roman"/>
                <a:sym typeface="Questrial"/>
              </a:rPr>
              <a:t>How we think, concentration</a:t>
            </a:r>
          </a:p>
          <a:p>
            <a:pPr marL="0" lvl="0" indent="0"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sz="2800" dirty="0" smtClean="0">
                <a:ea typeface="Questrial"/>
                <a:cs typeface="Times New Roman"/>
                <a:sym typeface="Questrial"/>
              </a:rPr>
              <a:t>Behavioral </a:t>
            </a:r>
          </a:p>
          <a:p>
            <a:pPr marL="320040" lvl="1" indent="0">
              <a:buSzPct val="100000"/>
              <a:buFont typeface="Arial" pitchFamily="34" charset="0"/>
              <a:buChar char="•"/>
            </a:pPr>
            <a:r>
              <a:rPr lang="en-US" sz="2500" dirty="0" smtClean="0">
                <a:ea typeface="Questrial"/>
                <a:cs typeface="Times New Roman"/>
                <a:sym typeface="Questrial"/>
              </a:rPr>
              <a:t>How we act, behave</a:t>
            </a:r>
          </a:p>
          <a:p>
            <a:pPr marL="0" lvl="0" indent="0"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sz="2800" dirty="0" smtClean="0">
                <a:ea typeface="Questrial"/>
                <a:cs typeface="Times New Roman"/>
                <a:sym typeface="Questrial"/>
              </a:rPr>
              <a:t>Emotional</a:t>
            </a:r>
          </a:p>
          <a:p>
            <a:pPr marL="320040" lvl="1" indent="0">
              <a:buSzPct val="100000"/>
              <a:buFont typeface="Arial" pitchFamily="34" charset="0"/>
              <a:buChar char="•"/>
            </a:pPr>
            <a:r>
              <a:rPr lang="en-US" sz="2500" dirty="0" smtClean="0">
                <a:ea typeface="Questrial"/>
                <a:cs typeface="Times New Roman"/>
                <a:sym typeface="Questrial"/>
              </a:rPr>
              <a:t> How you feel</a:t>
            </a:r>
          </a:p>
          <a:p>
            <a:pPr marL="0" lvl="0" indent="0"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sz="2800" dirty="0" smtClean="0">
                <a:ea typeface="Questrial"/>
                <a:cs typeface="Times New Roman"/>
                <a:sym typeface="Questrial"/>
              </a:rPr>
              <a:t>Physical</a:t>
            </a:r>
          </a:p>
          <a:p>
            <a:pPr marL="320040" lvl="1" indent="0">
              <a:buSzPct val="100000"/>
              <a:buFont typeface="Arial" pitchFamily="34" charset="0"/>
              <a:buChar char="•"/>
            </a:pPr>
            <a:r>
              <a:rPr lang="en-US" sz="2500" dirty="0" smtClean="0">
                <a:ea typeface="Questrial"/>
                <a:cs typeface="Times New Roman"/>
                <a:sym typeface="Questrial"/>
              </a:rPr>
              <a:t>How our body reacts</a:t>
            </a:r>
          </a:p>
          <a:p>
            <a:pPr marL="320040" lvl="1" indent="0">
              <a:buSzPct val="100000"/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4" name="Shape 71"/>
          <p:cNvPicPr preferRelativeResize="0"/>
          <p:nvPr/>
        </p:nvPicPr>
        <p:blipFill>
          <a:blip r:embed="rId2" cstate="print"/>
          <a:stretch>
            <a:fillRect/>
          </a:stretch>
        </p:blipFill>
        <p:spPr>
          <a:xfrm rot="521535">
            <a:off x="5068315" y="2188046"/>
            <a:ext cx="3024100" cy="377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sz="3300" dirty="0" smtClean="0">
                <a:solidFill>
                  <a:schemeClr val="accent1">
                    <a:lumMod val="75000"/>
                  </a:schemeClr>
                </a:solidFill>
              </a:rPr>
              <a:t>Stress feels different for everyone, but some common sings of stress include: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457199" y="1290801"/>
          <a:ext cx="8308976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4488"/>
                <a:gridCol w="4154488"/>
              </a:tblGrid>
              <a:tr h="2442999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+mn-lt"/>
                        </a:rPr>
                        <a:t>COGNITIVE SYMPTOMS</a:t>
                      </a:r>
                    </a:p>
                    <a:p>
                      <a:pPr algn="ctr"/>
                      <a:endParaRPr lang="en-US" b="0" dirty="0" smtClean="0">
                        <a:latin typeface="+mn-lt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="0" dirty="0" smtClean="0">
                          <a:latin typeface="+mn-lt"/>
                        </a:rPr>
                        <a:t>Memory problems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="0" dirty="0" smtClean="0">
                          <a:latin typeface="+mn-lt"/>
                        </a:rPr>
                        <a:t>Inability to concentrate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="0" dirty="0" smtClean="0">
                          <a:latin typeface="+mn-lt"/>
                        </a:rPr>
                        <a:t>Poor judgment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="0" dirty="0" smtClean="0">
                          <a:latin typeface="+mn-lt"/>
                        </a:rPr>
                        <a:t>Seeing only the negative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="0" dirty="0" smtClean="0">
                          <a:latin typeface="+mn-lt"/>
                        </a:rPr>
                        <a:t>Anxious or racing thoughts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="0" dirty="0" smtClean="0">
                          <a:latin typeface="+mn-lt"/>
                        </a:rPr>
                        <a:t>Constant worrying </a:t>
                      </a:r>
                    </a:p>
                    <a:p>
                      <a:endParaRPr lang="en-US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+mn-lt"/>
                        </a:rPr>
                        <a:t>EMOTIONAL</a:t>
                      </a:r>
                      <a:r>
                        <a:rPr lang="en-US" b="0" baseline="0" dirty="0" smtClean="0">
                          <a:latin typeface="+mn-lt"/>
                        </a:rPr>
                        <a:t> SYMPTOMS</a:t>
                      </a:r>
                    </a:p>
                    <a:p>
                      <a:pPr algn="ctr"/>
                      <a:endParaRPr lang="en-US" b="0" baseline="0" dirty="0" smtClean="0">
                        <a:latin typeface="+mn-lt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="0" dirty="0" smtClean="0">
                          <a:latin typeface="+mn-lt"/>
                        </a:rPr>
                        <a:t>Moodiness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="0" dirty="0" smtClean="0">
                          <a:latin typeface="+mn-lt"/>
                        </a:rPr>
                        <a:t>Irritability or short temper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="0" dirty="0" smtClean="0">
                          <a:latin typeface="+mn-lt"/>
                        </a:rPr>
                        <a:t>Agitation, inability to relax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="0" dirty="0" smtClean="0">
                          <a:latin typeface="+mn-lt"/>
                        </a:rPr>
                        <a:t>Feeling overwhelmed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="0" dirty="0" smtClean="0">
                          <a:latin typeface="+mn-lt"/>
                        </a:rPr>
                        <a:t>Sense of loneliness and isolation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="0" dirty="0" smtClean="0">
                          <a:latin typeface="+mn-lt"/>
                        </a:rPr>
                        <a:t>Depression or general unhappiness</a:t>
                      </a:r>
                    </a:p>
                    <a:p>
                      <a:pPr algn="l"/>
                      <a:endParaRPr lang="en-US" b="0" dirty="0">
                        <a:latin typeface="+mn-lt"/>
                      </a:endParaRPr>
                    </a:p>
                  </a:txBody>
                  <a:tcPr/>
                </a:tc>
              </a:tr>
              <a:tr h="25557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PHYSICAL SYMPTOMS</a:t>
                      </a:r>
                    </a:p>
                    <a:p>
                      <a:pPr algn="ctr"/>
                      <a:endParaRPr lang="en-US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Aches and pains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Diarrhea or constipation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Nausea, dizziness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Chest pain, rapid heartbeat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Frequent colds </a:t>
                      </a:r>
                    </a:p>
                    <a:p>
                      <a:pPr algn="ctr"/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BEHAVIORAL SYMPTOMS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endParaRPr lang="en-US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Eating more or less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Sleeping too much or too little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Isolating yourself from others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Procrastinating or neglecting responsibilities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Nervous habits (e.g. nail biting, pacing) </a:t>
                      </a:r>
                    </a:p>
                    <a:p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can be GOOD!!!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Moderate amount of stress</a:t>
            </a:r>
          </a:p>
          <a:p>
            <a:r>
              <a:rPr lang="en-US" dirty="0" smtClean="0"/>
              <a:t>Fight-or-flight response</a:t>
            </a:r>
          </a:p>
          <a:p>
            <a:r>
              <a:rPr lang="en-US" dirty="0" smtClean="0"/>
              <a:t>Motivator</a:t>
            </a:r>
          </a:p>
          <a:p>
            <a:r>
              <a:rPr lang="en-US" dirty="0" smtClean="0"/>
              <a:t>Burst of energy (hormones)</a:t>
            </a:r>
          </a:p>
          <a:p>
            <a:r>
              <a:rPr lang="en-US" dirty="0" smtClean="0"/>
              <a:t>Improve memory</a:t>
            </a:r>
            <a:endParaRPr lang="en-US" dirty="0"/>
          </a:p>
        </p:txBody>
      </p:sp>
      <p:pic>
        <p:nvPicPr>
          <p:cNvPr id="4" name="Picture 3" descr="stre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689794">
            <a:off x="5305940" y="2768186"/>
            <a:ext cx="3198994" cy="26338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I do if I’m stressed?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47800"/>
            <a:ext cx="8153400" cy="5410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Exercise	</a:t>
            </a:r>
          </a:p>
          <a:p>
            <a:pPr lvl="1"/>
            <a:r>
              <a:rPr lang="en-US" dirty="0" smtClean="0"/>
              <a:t>Take a walk, run, lift weights, yoga, walk the dog, ride your bike</a:t>
            </a:r>
          </a:p>
          <a:p>
            <a:r>
              <a:rPr lang="en-US" dirty="0" smtClean="0"/>
              <a:t>Take a break</a:t>
            </a:r>
          </a:p>
          <a:p>
            <a:pPr lvl="1"/>
            <a:r>
              <a:rPr lang="en-US" dirty="0" smtClean="0"/>
              <a:t>Take an hour break to clear your mind and rest your head</a:t>
            </a:r>
          </a:p>
          <a:p>
            <a:r>
              <a:rPr lang="en-US" dirty="0" smtClean="0"/>
              <a:t>Write in a journal</a:t>
            </a:r>
          </a:p>
          <a:p>
            <a:pPr lvl="1"/>
            <a:r>
              <a:rPr lang="en-US" dirty="0" smtClean="0"/>
              <a:t>Write about how you are feeling and why</a:t>
            </a:r>
          </a:p>
          <a:p>
            <a:r>
              <a:rPr lang="en-US" dirty="0" smtClean="0"/>
              <a:t>Organize your calendar</a:t>
            </a:r>
          </a:p>
          <a:p>
            <a:pPr lvl="1"/>
            <a:r>
              <a:rPr lang="en-US" dirty="0" smtClean="0"/>
              <a:t>Make a schedule and stick with it</a:t>
            </a:r>
          </a:p>
          <a:p>
            <a:r>
              <a:rPr lang="en-US" dirty="0" smtClean="0"/>
              <a:t>Cook or bake</a:t>
            </a:r>
          </a:p>
          <a:p>
            <a:r>
              <a:rPr lang="en-US" dirty="0" smtClean="0"/>
              <a:t>Sleep</a:t>
            </a:r>
          </a:p>
          <a:p>
            <a:r>
              <a:rPr lang="en-US" dirty="0" smtClean="0"/>
              <a:t>Do something to help someone else</a:t>
            </a:r>
          </a:p>
          <a:p>
            <a:r>
              <a:rPr lang="en-US" dirty="0" smtClean="0"/>
              <a:t>Clean </a:t>
            </a:r>
          </a:p>
          <a:p>
            <a:pPr lvl="1"/>
            <a:r>
              <a:rPr lang="en-US" dirty="0" smtClean="0"/>
              <a:t>Clean your room, backpack, locker, do laundry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4" name="Picture 3" descr="C:\Users\scharvat\AppData\Local\Microsoft\Windows\Temporary Internet Files\Content.IE5\CIL0ODYD\MC900446244[1].wmf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19676">
            <a:off x="86618" y="1764456"/>
            <a:ext cx="610095" cy="603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scharvat\AppData\Local\Microsoft\Windows\Temporary Internet Files\Content.IE5\6TWMQJLJ\MC900446250[1].wmf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3653">
            <a:off x="188854" y="2704684"/>
            <a:ext cx="546017" cy="53065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scharvat\AppData\Local\Microsoft\Windows\Temporary Internet Files\Content.IE5\CIL0ODYD\MC900295297[1].wmf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28640">
            <a:off x="82776" y="3561584"/>
            <a:ext cx="848995" cy="616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:\Users\scharvat\AppData\Local\Microsoft\Windows\Temporary Internet Files\Content.IE5\S4179RK9\MC900446236[1].wmf"/>
          <p:cNvPicPr/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9824">
            <a:off x="64425" y="4398812"/>
            <a:ext cx="619743" cy="700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:\Users\scharvat\AppData\Local\Microsoft\Windows\Temporary Internet Files\Content.IE5\S4179RK9\MC900438012[1].wmf"/>
          <p:cNvPicPr/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37025">
            <a:off x="105984" y="5317243"/>
            <a:ext cx="533825" cy="43764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C:\Users\scharvat\AppData\Local\Microsoft\Windows\Temporary Internet Files\Content.IE5\S4179RK9\MM900283895[1].gif"/>
          <p:cNvPicPr/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69119">
            <a:off x="60653" y="5954353"/>
            <a:ext cx="856060" cy="642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Remember it’s Important to Share Your Feelings with People who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Parents</a:t>
            </a:r>
          </a:p>
          <a:p>
            <a:r>
              <a:rPr lang="en-US" dirty="0" smtClean="0"/>
              <a:t>Counselors</a:t>
            </a:r>
          </a:p>
          <a:p>
            <a:r>
              <a:rPr lang="en-US" dirty="0" smtClean="0"/>
              <a:t>Siblings</a:t>
            </a:r>
          </a:p>
          <a:p>
            <a:r>
              <a:rPr lang="en-US" dirty="0" smtClean="0"/>
              <a:t>Teachers</a:t>
            </a:r>
          </a:p>
          <a:p>
            <a:r>
              <a:rPr lang="en-US" dirty="0" smtClean="0"/>
              <a:t>Coaches</a:t>
            </a:r>
          </a:p>
          <a:p>
            <a:r>
              <a:rPr lang="en-US" dirty="0" smtClean="0"/>
              <a:t>Grandparents</a:t>
            </a:r>
          </a:p>
          <a:p>
            <a:r>
              <a:rPr lang="en-US" dirty="0" smtClean="0"/>
              <a:t>Aunts/Uncles</a:t>
            </a:r>
          </a:p>
          <a:p>
            <a:r>
              <a:rPr lang="en-US" dirty="0" smtClean="0"/>
              <a:t>Friends</a:t>
            </a:r>
          </a:p>
          <a:p>
            <a:r>
              <a:rPr lang="en-US" dirty="0" smtClean="0"/>
              <a:t>Cousins</a:t>
            </a:r>
          </a:p>
          <a:p>
            <a:r>
              <a:rPr lang="en-US" dirty="0" smtClean="0"/>
              <a:t>Tutors</a:t>
            </a:r>
          </a:p>
        </p:txBody>
      </p:sp>
      <p:pic>
        <p:nvPicPr>
          <p:cNvPr id="4" name="Picture 3" descr="https://encrypted-tbn2.gstatic.com/images?q=tbn:ANd9GcRKOcbq7NEiqKA0B0oDH9otDNbeIOZdvj8lsLyF2iFvqlqpyaa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2862">
            <a:off x="3974821" y="2633911"/>
            <a:ext cx="4699559" cy="23753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Guided Imagery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/>
              <a:t>Time to Relax</a:t>
            </a:r>
            <a:r>
              <a:rPr lang="en-US" sz="4800" dirty="0" smtClean="0"/>
              <a:t>!</a:t>
            </a:r>
          </a:p>
          <a:p>
            <a:pPr algn="ctr">
              <a:buNone/>
            </a:pPr>
            <a:r>
              <a:rPr lang="en-US" sz="2800" dirty="0" smtClean="0"/>
              <a:t>http://www.youtube.com/watch?v=hoPD0cVquPo&amp;feature=youtu.be</a:t>
            </a:r>
            <a:endParaRPr lang="en-US" sz="2800" dirty="0" smtClean="0"/>
          </a:p>
          <a:p>
            <a:pPr algn="ctr">
              <a:buNone/>
            </a:pPr>
            <a:r>
              <a:rPr lang="en-US" sz="2800" dirty="0" smtClean="0">
                <a:hlinkClick r:id="rId2"/>
              </a:rPr>
              <a:t>http://www.youtube.com/watch?v=dOEvKulq2sY</a:t>
            </a:r>
            <a:endParaRPr lang="en-US" sz="2800" dirty="0" smtClean="0"/>
          </a:p>
          <a:p>
            <a:pPr algn="ctr">
              <a:buNone/>
            </a:pPr>
            <a:endParaRPr lang="en-US" sz="4800" dirty="0"/>
          </a:p>
        </p:txBody>
      </p:sp>
      <p:pic>
        <p:nvPicPr>
          <p:cNvPr id="4" name="Picture 3" descr="guided-imager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334983">
            <a:off x="3060521" y="4127868"/>
            <a:ext cx="2410675" cy="23969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838200"/>
            <a:ext cx="7162800" cy="5219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APRIL IS…..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r>
              <a:rPr lang="en-US" sz="6000" dirty="0" smtClean="0"/>
              <a:t>NATIONAL STRESS AWARENESS MONTH!!!</a:t>
            </a:r>
            <a:endParaRPr lang="en-US" sz="6000" dirty="0"/>
          </a:p>
        </p:txBody>
      </p:sp>
      <p:sp>
        <p:nvSpPr>
          <p:cNvPr id="4" name="5-Point Star 3"/>
          <p:cNvSpPr/>
          <p:nvPr/>
        </p:nvSpPr>
        <p:spPr>
          <a:xfrm>
            <a:off x="2971800" y="1676400"/>
            <a:ext cx="1066800" cy="838200"/>
          </a:xfrm>
          <a:prstGeom prst="star5">
            <a:avLst>
              <a:gd name="adj" fmla="val 24238"/>
              <a:gd name="hf" fmla="val 105146"/>
              <a:gd name="vf" fmla="val 11055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6-Point Star 4"/>
          <p:cNvSpPr/>
          <p:nvPr/>
        </p:nvSpPr>
        <p:spPr>
          <a:xfrm rot="20334168">
            <a:off x="1404450" y="4925918"/>
            <a:ext cx="838200" cy="762000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6-Point Star 5"/>
          <p:cNvSpPr/>
          <p:nvPr/>
        </p:nvSpPr>
        <p:spPr>
          <a:xfrm rot="647057">
            <a:off x="3376805" y="4785596"/>
            <a:ext cx="762000" cy="11430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 rot="20411245">
            <a:off x="716185" y="3154586"/>
            <a:ext cx="762000" cy="762000"/>
          </a:xfrm>
          <a:prstGeom prst="star5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 rot="4270547">
            <a:off x="949793" y="1821199"/>
            <a:ext cx="1066800" cy="8382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 rot="20600574">
            <a:off x="5660349" y="1735510"/>
            <a:ext cx="1066800" cy="838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2" name="6-Point Star 11"/>
          <p:cNvSpPr/>
          <p:nvPr/>
        </p:nvSpPr>
        <p:spPr>
          <a:xfrm rot="20829922">
            <a:off x="7924800" y="1905000"/>
            <a:ext cx="685800" cy="1066800"/>
          </a:xfrm>
          <a:prstGeom prst="star6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6-Point Star 12"/>
          <p:cNvSpPr/>
          <p:nvPr/>
        </p:nvSpPr>
        <p:spPr>
          <a:xfrm rot="640679">
            <a:off x="7421583" y="4724536"/>
            <a:ext cx="939475" cy="1236087"/>
          </a:xfrm>
          <a:prstGeom prst="star6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 rot="1113353">
            <a:off x="5363441" y="4719956"/>
            <a:ext cx="1066800" cy="838200"/>
          </a:xfrm>
          <a:prstGeom prst="star5">
            <a:avLst>
              <a:gd name="adj" fmla="val 24238"/>
              <a:gd name="hf" fmla="val 105146"/>
              <a:gd name="vf" fmla="val 11055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Stress?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“Stress is anything that causes physical and/or mental wear and tear on the body and mind.”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Stress?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lnSpc>
                <a:spcPct val="90000"/>
              </a:lnSpc>
              <a:spcBef>
                <a:spcPts val="560"/>
              </a:spcBef>
              <a:buClr>
                <a:schemeClr val="accent1"/>
              </a:buClr>
              <a:buSzPct val="100000"/>
              <a:buFont typeface="Questrial"/>
              <a:buChar char="•"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/>
                <a:sym typeface="Questrial"/>
              </a:rPr>
              <a:t>Stress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/>
                <a:sym typeface="Questrial"/>
              </a:rPr>
              <a:t> </a:t>
            </a:r>
            <a:r>
              <a:rPr lang="en-US" sz="3200" dirty="0" smtClean="0">
                <a:latin typeface="+mj-lt"/>
                <a:cs typeface="Times New Roman"/>
                <a:sym typeface="Questrial"/>
              </a:rPr>
              <a:t>is a part of life. It is the feeling of being overloaded and that life has become too much to cope with </a:t>
            </a:r>
          </a:p>
          <a:p>
            <a:pPr marL="0" lvl="0" indent="0">
              <a:lnSpc>
                <a:spcPct val="90000"/>
              </a:lnSpc>
              <a:spcBef>
                <a:spcPts val="560"/>
              </a:spcBef>
              <a:buClr>
                <a:schemeClr val="accent1"/>
              </a:buClr>
              <a:buSzPct val="100000"/>
              <a:buFont typeface="Questrial"/>
              <a:buChar char="•"/>
            </a:pPr>
            <a:r>
              <a:rPr lang="en-US" sz="35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/>
                <a:sym typeface="Questrial"/>
              </a:rPr>
              <a:t>Distress</a:t>
            </a:r>
            <a:r>
              <a:rPr lang="en-US" sz="3500" dirty="0" smtClean="0">
                <a:latin typeface="+mj-lt"/>
                <a:cs typeface="Times New Roman"/>
                <a:sym typeface="Questrial"/>
              </a:rPr>
              <a:t> is when a person feels </a:t>
            </a:r>
          </a:p>
          <a:p>
            <a:pPr marL="0" lvl="0" indent="0">
              <a:lnSpc>
                <a:spcPct val="90000"/>
              </a:lnSpc>
              <a:spcBef>
                <a:spcPts val="560"/>
              </a:spcBef>
              <a:buNone/>
            </a:pPr>
            <a:r>
              <a:rPr lang="en-US" sz="3500" dirty="0" smtClean="0">
                <a:latin typeface="+mj-lt"/>
                <a:cs typeface="Times New Roman"/>
                <a:sym typeface="Questrial"/>
              </a:rPr>
              <a:t>unable to handle the stress</a:t>
            </a:r>
          </a:p>
          <a:p>
            <a:pPr marL="0" lvl="0" indent="0">
              <a:lnSpc>
                <a:spcPct val="90000"/>
              </a:lnSpc>
              <a:spcBef>
                <a:spcPts val="560"/>
              </a:spcBef>
              <a:buClr>
                <a:schemeClr val="accent1"/>
              </a:buClr>
              <a:buSzPct val="100000"/>
              <a:buFont typeface="Questrial"/>
              <a:buChar char="•"/>
            </a:pPr>
            <a:r>
              <a:rPr lang="en-US" sz="35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/>
                <a:sym typeface="Questrial"/>
              </a:rPr>
              <a:t>Productive stress</a:t>
            </a:r>
            <a:r>
              <a:rPr lang="en-US" sz="35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/>
                <a:sym typeface="Questrial"/>
              </a:rPr>
              <a:t> </a:t>
            </a:r>
            <a:r>
              <a:rPr lang="en-US" sz="3500" dirty="0" smtClean="0">
                <a:latin typeface="+mj-lt"/>
                <a:cs typeface="Times New Roman"/>
                <a:sym typeface="Questrial"/>
              </a:rPr>
              <a:t>is when stress is used as an energy that serves as a driving force</a:t>
            </a:r>
          </a:p>
          <a:p>
            <a:pPr marL="0" lvl="0" indent="0">
              <a:lnSpc>
                <a:spcPct val="90000"/>
              </a:lnSpc>
              <a:spcBef>
                <a:spcPts val="560"/>
              </a:spcBef>
              <a:buClr>
                <a:schemeClr val="accent1"/>
              </a:buClr>
              <a:buSzPct val="100000"/>
              <a:buFont typeface="Questrial"/>
              <a:buChar char="•"/>
            </a:pPr>
            <a:r>
              <a:rPr lang="en-US" sz="35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/>
              </a:rPr>
              <a:t>Bodily stress</a:t>
            </a:r>
            <a:r>
              <a:rPr lang="en-US" sz="35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/>
              </a:rPr>
              <a:t> </a:t>
            </a:r>
            <a:r>
              <a:rPr lang="en-US" sz="3500" dirty="0" smtClean="0">
                <a:latin typeface="+mj-lt"/>
                <a:cs typeface="Times New Roman"/>
              </a:rPr>
              <a:t>: </a:t>
            </a:r>
            <a:r>
              <a:rPr lang="en-US" sz="3500" dirty="0" smtClean="0">
                <a:latin typeface="+mj-lt"/>
                <a:cs typeface="Times New Roman"/>
                <a:sym typeface="Questrial"/>
              </a:rPr>
              <a:t>A physical, chemical or emotional factor that causes bodily or mental tension</a:t>
            </a:r>
          </a:p>
          <a:p>
            <a:pPr marL="0" lvl="0" indent="0">
              <a:lnSpc>
                <a:spcPct val="90000"/>
              </a:lnSpc>
              <a:spcBef>
                <a:spcPts val="560"/>
              </a:spcBef>
              <a:buClr>
                <a:schemeClr val="accent1"/>
              </a:buClr>
              <a:buSzPct val="100000"/>
              <a:buFont typeface="Questrial"/>
              <a:buChar char="•"/>
            </a:pPr>
            <a:r>
              <a:rPr lang="en-US" sz="35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/>
              </a:rPr>
              <a:t>Stressor</a:t>
            </a:r>
            <a:r>
              <a:rPr lang="en-US" sz="3500" dirty="0" smtClean="0">
                <a:latin typeface="+mj-lt"/>
                <a:cs typeface="Times New Roman"/>
              </a:rPr>
              <a:t>: The stimulus that causes stress</a:t>
            </a:r>
            <a:endParaRPr lang="en-US" sz="3500" dirty="0" smtClean="0">
              <a:latin typeface="+mj-lt"/>
              <a:cs typeface="Times New Roman"/>
              <a:sym typeface="Quest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http://www.youtube.com/watch?v=uirPzsYXZ-s</a:t>
            </a:r>
            <a:endParaRPr lang="en-US" dirty="0"/>
          </a:p>
        </p:txBody>
      </p:sp>
      <p:pic>
        <p:nvPicPr>
          <p:cNvPr id="4" name="Picture 3" descr="stress-carto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241334">
            <a:off x="2895600" y="2667000"/>
            <a:ext cx="3124200" cy="31242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Find Out How Stressed You Are!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7543800" cy="4495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lc="http://schemas.openxmlformats.org/drawingml/2006/lockedCanvas" xmlns:pic="http://schemas.openxmlformats.org/drawingml/2006/picture" xmlns:wpc="http://schemas.microsoft.com/office/word/2010/wordprocessingCanvas" xmlns:mc="http://schemas.openxmlformats.org/markup-compatibility/2006" xmlns:wp14="http://schemas.microsoft.com/office/word/2010/wordprocessingDrawing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Stress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Never- 0 Points</a:t>
            </a:r>
          </a:p>
          <a:p>
            <a:r>
              <a:rPr lang="en-US" dirty="0" smtClean="0"/>
              <a:t>Almost Never- 1 Point</a:t>
            </a:r>
          </a:p>
          <a:p>
            <a:r>
              <a:rPr lang="en-US" dirty="0" smtClean="0"/>
              <a:t>Sometimes- 2 Points</a:t>
            </a:r>
          </a:p>
          <a:p>
            <a:r>
              <a:rPr lang="en-US" dirty="0" smtClean="0"/>
              <a:t>Fairly Often- 3 Points</a:t>
            </a:r>
          </a:p>
          <a:p>
            <a:r>
              <a:rPr lang="en-US" dirty="0" smtClean="0"/>
              <a:t>Very Often- 4 Points</a:t>
            </a:r>
          </a:p>
          <a:p>
            <a:endParaRPr lang="en-US" dirty="0"/>
          </a:p>
        </p:txBody>
      </p:sp>
      <p:pic>
        <p:nvPicPr>
          <p:cNvPr id="4" name="Picture 3" descr="stress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30831">
            <a:off x="5046410" y="2558276"/>
            <a:ext cx="3607910" cy="2568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52397" y="152400"/>
          <a:ext cx="8839202" cy="6248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1"/>
                <a:gridCol w="4419601"/>
              </a:tblGrid>
              <a:tr h="125490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Score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Your Stress Level</a:t>
                      </a:r>
                      <a:endParaRPr lang="en-US" sz="2800" dirty="0"/>
                    </a:p>
                  </a:txBody>
                  <a:tcPr/>
                </a:tc>
              </a:tr>
              <a:tr h="10537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to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Below average</a:t>
                      </a:r>
                      <a:r>
                        <a:rPr lang="en-US" dirty="0" smtClean="0"/>
                        <a:t>. Congratulations, you seem to be handling life’s stressors well at the moment.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3424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 to 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Average</a:t>
                      </a:r>
                      <a:r>
                        <a:rPr lang="en-US" dirty="0" smtClean="0"/>
                        <a:t>. Your life is far from stress-free so now is the time to learn how to reduce your stress to healthier levels.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3424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 to 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Medium-High. </a:t>
                      </a:r>
                      <a:r>
                        <a:rPr lang="en-US" dirty="0" smtClean="0"/>
                        <a:t>You may not realize how much stress is already affecting your mood, productivity, and relationships.</a:t>
                      </a:r>
                      <a:r>
                        <a:rPr lang="en-US" b="1" dirty="0" smtClean="0"/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125490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 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High</a:t>
                      </a:r>
                      <a:r>
                        <a:rPr lang="en-US" dirty="0" smtClean="0"/>
                        <a:t>. You’re experiencing high levels of stress. The higher your score, the more damage stress is doing to your mind, body, and behavior.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What types of things can create stress in our lives?</a:t>
            </a:r>
          </a:p>
          <a:p>
            <a:pPr algn="ctr">
              <a:buNone/>
            </a:pPr>
            <a:endParaRPr lang="en-US" sz="4400" dirty="0"/>
          </a:p>
        </p:txBody>
      </p:sp>
      <p:pic>
        <p:nvPicPr>
          <p:cNvPr id="5" name="Picture 4" descr="0511-1009-1319-0462_Black_and_White_Cartoon_of_a_Stressed_Out_Guy_with_the_Word_Overload_clipart_image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3352800"/>
            <a:ext cx="3886200" cy="29868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821</TotalTime>
  <Words>518</Words>
  <Application>Microsoft Office PowerPoint</Application>
  <PresentationFormat>On-screen Show (4:3)</PresentationFormat>
  <Paragraphs>121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Median</vt:lpstr>
      <vt:lpstr>Steinmetz College Prep Stress Awareness</vt:lpstr>
      <vt:lpstr>APRIL IS…..</vt:lpstr>
      <vt:lpstr>What is Stress?</vt:lpstr>
      <vt:lpstr>What is Stress?</vt:lpstr>
      <vt:lpstr>Slide 5</vt:lpstr>
      <vt:lpstr>Let’s Find Out How Stressed You Are!</vt:lpstr>
      <vt:lpstr>Stress Calculations</vt:lpstr>
      <vt:lpstr>Slide 8</vt:lpstr>
      <vt:lpstr>Slide 9</vt:lpstr>
      <vt:lpstr>Possible Stressors</vt:lpstr>
      <vt:lpstr>How Does Stress Affect Us?</vt:lpstr>
      <vt:lpstr>Stress feels different for everyone, but some common sings of stress include: </vt:lpstr>
      <vt:lpstr>Stress can be GOOD!!!</vt:lpstr>
      <vt:lpstr>What can I do if I’m stressed?</vt:lpstr>
      <vt:lpstr>Remember it’s Important to Share Your Feelings with People who Care</vt:lpstr>
      <vt:lpstr>Guided Imagery</vt:lpstr>
      <vt:lpstr>Slide 17</vt:lpstr>
    </vt:vector>
  </TitlesOfParts>
  <Company>Chicago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Steinmetz College Prep Stress Awareness</dc:title>
  <dc:creator>kdiazhay</dc:creator>
  <cp:lastModifiedBy>kdiazhay</cp:lastModifiedBy>
  <cp:revision>87</cp:revision>
  <dcterms:created xsi:type="dcterms:W3CDTF">2014-03-19T18:15:26Z</dcterms:created>
  <dcterms:modified xsi:type="dcterms:W3CDTF">2014-04-07T16:31:32Z</dcterms:modified>
</cp:coreProperties>
</file>