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4" r:id="rId3"/>
    <p:sldId id="265" r:id="rId4"/>
    <p:sldId id="257" r:id="rId5"/>
    <p:sldId id="259" r:id="rId6"/>
    <p:sldId id="260" r:id="rId7"/>
    <p:sldId id="262" r:id="rId8"/>
    <p:sldId id="258" r:id="rId9"/>
    <p:sldId id="263" r:id="rId10"/>
    <p:sldId id="264" r:id="rId11"/>
    <p:sldId id="270" r:id="rId12"/>
    <p:sldId id="266" r:id="rId13"/>
    <p:sldId id="267" r:id="rId14"/>
    <p:sldId id="268" r:id="rId15"/>
    <p:sldId id="271" r:id="rId16"/>
    <p:sldId id="272" r:id="rId17"/>
    <p:sldId id="273" r:id="rId18"/>
    <p:sldId id="275" r:id="rId19"/>
    <p:sldId id="277" r:id="rId20"/>
    <p:sldId id="269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660"/>
  </p:normalViewPr>
  <p:slideViewPr>
    <p:cSldViewPr>
      <p:cViewPr>
        <p:scale>
          <a:sx n="94" d="100"/>
          <a:sy n="94" d="100"/>
        </p:scale>
        <p:origin x="-77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A7E86-3CD2-4874-9F0D-4F252358B36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EA670-E8B6-45CF-9B46-0A763FFF4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45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EA670-E8B6-45CF-9B46-0A763FFF4E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64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079133-1E2A-4A51-82F2-FA9185B4D4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592AAB-FBE8-40C3-B9EC-4160FF580227}" type="datetimeFigureOut">
              <a:rPr lang="en-US" smtClean="0"/>
              <a:pPr/>
              <a:t>1/23/2014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k4Ekz3cWj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DxkgOpDtx7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533401"/>
            <a:ext cx="7716819" cy="3505200"/>
          </a:xfrm>
        </p:spPr>
        <p:txBody>
          <a:bodyPr/>
          <a:lstStyle/>
          <a:p>
            <a:pPr algn="ctr"/>
            <a:r>
              <a:rPr lang="en-US" dirty="0" smtClean="0"/>
              <a:t>No Name Calling Week:</a:t>
            </a:r>
            <a:br>
              <a:rPr lang="en-US" dirty="0" smtClean="0"/>
            </a:br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smtClean="0"/>
              <a:t>Ms. Chavez and Ms. Krawczyk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24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Words 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countless words that describes others in hurtful ways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so MANY putdowns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Do you think the old saying, “Names will never hurt you”, is true?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This tells us that calling people names is a common part of our lives.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Why do you think that name calling is such a regular and often accepted part of the way that we relate to each other?</a:t>
            </a:r>
          </a:p>
          <a:p>
            <a:endParaRPr lang="en-US" dirty="0"/>
          </a:p>
          <a:p>
            <a:r>
              <a:rPr lang="en-US" dirty="0"/>
              <a:t>Are insults like these used so generally and frequently that they have </a:t>
            </a:r>
            <a:r>
              <a:rPr lang="en-US" dirty="0" smtClean="0"/>
              <a:t>become meaningless</a:t>
            </a:r>
            <a:r>
              <a:rPr lang="en-US" dirty="0"/>
              <a:t>, or do such names have the power to harm us?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9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Words Hurt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calling is used recklessly in our lives.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Tossed around without much thought to what they really mean and how much they are capable of hurting others.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Can be used for:</a:t>
            </a:r>
          </a:p>
          <a:p>
            <a:pPr lvl="1"/>
            <a:r>
              <a:rPr lang="en-US" dirty="0"/>
              <a:t>So-called jokes</a:t>
            </a:r>
          </a:p>
          <a:p>
            <a:pPr lvl="1"/>
            <a:r>
              <a:rPr lang="en-US" dirty="0"/>
              <a:t>To get back at others</a:t>
            </a:r>
          </a:p>
          <a:p>
            <a:pPr lvl="1"/>
            <a:r>
              <a:rPr lang="en-US" dirty="0"/>
              <a:t>To get along with a certain crowd</a:t>
            </a:r>
          </a:p>
          <a:p>
            <a:pPr lvl="1"/>
            <a:r>
              <a:rPr lang="en-US" dirty="0"/>
              <a:t>Prejudice and fear of </a:t>
            </a:r>
            <a:r>
              <a:rPr lang="en-US" dirty="0" smtClean="0"/>
              <a:t>difference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The names we carelessly toss around are rooted in cruelty and have a long history of hate.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36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take a closer look at some commonly used phrases….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4400" dirty="0" smtClean="0"/>
          </a:p>
          <a:p>
            <a:r>
              <a:rPr lang="en-US" sz="4400" dirty="0" smtClean="0"/>
              <a:t>“Don’t be such a faggot.”</a:t>
            </a:r>
          </a:p>
          <a:p>
            <a:pPr marL="114300" indent="0">
              <a:buNone/>
            </a:pPr>
            <a:endParaRPr lang="en-US" sz="4400" dirty="0" smtClean="0"/>
          </a:p>
          <a:p>
            <a:r>
              <a:rPr lang="en-US" sz="4400" dirty="0" smtClean="0"/>
              <a:t>“You’re such a retard.”</a:t>
            </a:r>
          </a:p>
          <a:p>
            <a:pPr marL="114300" indent="0">
              <a:buNone/>
            </a:pPr>
            <a:endParaRPr lang="en-US" sz="4400" dirty="0" smtClean="0"/>
          </a:p>
          <a:p>
            <a:r>
              <a:rPr lang="en-US" sz="4400" dirty="0" smtClean="0"/>
              <a:t>“Stop being a bitch”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09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Name: Faggot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people are </a:t>
            </a:r>
            <a:r>
              <a:rPr lang="en-US" dirty="0" smtClean="0"/>
              <a:t>unaware </a:t>
            </a:r>
            <a:r>
              <a:rPr lang="en-US" dirty="0"/>
              <a:t>that the word "faggot" - like the French </a:t>
            </a:r>
            <a:r>
              <a:rPr lang="en-US" i="1" dirty="0"/>
              <a:t>fagot </a:t>
            </a:r>
            <a:r>
              <a:rPr lang="en-US" dirty="0"/>
              <a:t>and Italian </a:t>
            </a:r>
            <a:r>
              <a:rPr lang="en-US" i="1" dirty="0" err="1"/>
              <a:t>fa</a:t>
            </a:r>
            <a:r>
              <a:rPr lang="en-US" i="1" dirty="0"/>
              <a:t>(n)</a:t>
            </a:r>
            <a:r>
              <a:rPr lang="en-US" i="1" dirty="0" err="1"/>
              <a:t>gotto</a:t>
            </a:r>
            <a:r>
              <a:rPr lang="en-US" i="1" dirty="0"/>
              <a:t> </a:t>
            </a:r>
            <a:r>
              <a:rPr lang="en-US" dirty="0" smtClean="0"/>
              <a:t>-refers </a:t>
            </a:r>
            <a:r>
              <a:rPr lang="en-US" dirty="0"/>
              <a:t>to a bunch of sticks, herbs, or metal rods tied together into a </a:t>
            </a:r>
            <a:r>
              <a:rPr lang="en-US" dirty="0" smtClean="0"/>
              <a:t>bundle.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hat's the connection </a:t>
            </a:r>
            <a:r>
              <a:rPr lang="en-US" dirty="0"/>
              <a:t>between a bundle of sticks and a modern-day </a:t>
            </a:r>
            <a:r>
              <a:rPr lang="en-US" dirty="0" smtClean="0"/>
              <a:t>insult?</a:t>
            </a:r>
          </a:p>
          <a:p>
            <a:pPr lvl="1"/>
            <a:r>
              <a:rPr lang="en-US" sz="1700" dirty="0" smtClean="0"/>
              <a:t>When </a:t>
            </a:r>
            <a:r>
              <a:rPr lang="en-US" sz="1700" dirty="0"/>
              <a:t>heretics—people who opposed the teachings of the Catholic </a:t>
            </a:r>
            <a:r>
              <a:rPr lang="en-US" sz="1700" dirty="0" smtClean="0"/>
              <a:t>Church—were </a:t>
            </a:r>
            <a:r>
              <a:rPr lang="en-US" sz="1700" dirty="0"/>
              <a:t>burned alive during the European Inquisitions, the fires used to burn them were built with </a:t>
            </a:r>
            <a:r>
              <a:rPr lang="en-US" sz="1700" dirty="0" err="1" smtClean="0"/>
              <a:t>a"faggot</a:t>
            </a:r>
            <a:r>
              <a:rPr lang="en-US" sz="1700" dirty="0"/>
              <a:t>." </a:t>
            </a:r>
            <a:r>
              <a:rPr lang="en-US" sz="1700" dirty="0" smtClean="0"/>
              <a:t>The </a:t>
            </a:r>
            <a:r>
              <a:rPr lang="en-US" sz="1700" dirty="0"/>
              <a:t>expression "to fry a faggot" came to mean "to be burnt alive</a:t>
            </a:r>
            <a:r>
              <a:rPr lang="en-US" sz="1700" dirty="0" smtClean="0"/>
              <a:t>.“</a:t>
            </a:r>
          </a:p>
          <a:p>
            <a:pPr marL="411480" lvl="1" indent="0">
              <a:buNone/>
            </a:pPr>
            <a:endParaRPr lang="en-US" sz="1700" dirty="0" smtClean="0"/>
          </a:p>
          <a:p>
            <a:pPr lvl="1"/>
            <a:r>
              <a:rPr lang="en-US" sz="1700" dirty="0"/>
              <a:t>"Faggot" first appeared in the U.S. during the early part of the 20th century as a slang term </a:t>
            </a:r>
            <a:r>
              <a:rPr lang="en-US" sz="1700" dirty="0" smtClean="0"/>
              <a:t>for men </a:t>
            </a:r>
            <a:r>
              <a:rPr lang="en-US" sz="1700" dirty="0"/>
              <a:t>considered to be woman-like or flashy. The term grew more common and more </a:t>
            </a:r>
            <a:r>
              <a:rPr lang="en-US" sz="1700" dirty="0" smtClean="0"/>
              <a:t>hateful during </a:t>
            </a:r>
            <a:r>
              <a:rPr lang="en-US" sz="1700" dirty="0"/>
              <a:t>the middle of the century, and by the 1960s had become one of the most common </a:t>
            </a:r>
            <a:r>
              <a:rPr lang="en-US" sz="1700" dirty="0" smtClean="0"/>
              <a:t>slurs used </a:t>
            </a:r>
            <a:r>
              <a:rPr lang="en-US" sz="1700" dirty="0"/>
              <a:t>against gay men, or men perceived to be gay</a:t>
            </a:r>
            <a:r>
              <a:rPr lang="en-US" sz="1700" dirty="0" smtClean="0"/>
              <a:t>.</a:t>
            </a:r>
          </a:p>
          <a:p>
            <a:pPr marL="41148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“Faggot</a:t>
            </a:r>
            <a:r>
              <a:rPr lang="en-US" sz="1700" dirty="0"/>
              <a:t>" is the product of a long history of violence </a:t>
            </a:r>
            <a:r>
              <a:rPr lang="en-US" sz="1700" dirty="0" smtClean="0"/>
              <a:t>and sexism</a:t>
            </a:r>
            <a:r>
              <a:rPr lang="en-US" sz="1700" dirty="0"/>
              <a:t>, and carries the pain of that history even when used as a general insult.</a:t>
            </a:r>
          </a:p>
        </p:txBody>
      </p:sp>
    </p:spTree>
    <p:extLst>
      <p:ext uri="{BB962C8B-B14F-4D97-AF65-F5344CB8AC3E}">
        <p14:creationId xmlns:p14="http://schemas.microsoft.com/office/powerpoint/2010/main" xmlns="" val="37701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in a Name: Retard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The original Latin </a:t>
            </a:r>
            <a:r>
              <a:rPr lang="en-US" sz="2000" dirty="0" smtClean="0"/>
              <a:t>is </a:t>
            </a:r>
            <a:r>
              <a:rPr lang="en-US" sz="2000" i="1" dirty="0" err="1" smtClean="0"/>
              <a:t>retardare</a:t>
            </a:r>
            <a:r>
              <a:rPr lang="en-US" sz="2000" dirty="0"/>
              <a:t>, meaning "to delay," taken from the root word </a:t>
            </a:r>
            <a:r>
              <a:rPr lang="en-US" sz="2000" i="1" dirty="0" err="1"/>
              <a:t>tardus</a:t>
            </a:r>
            <a:r>
              <a:rPr lang="en-US" sz="2000" dirty="0"/>
              <a:t>, meaning "slow." When used as </a:t>
            </a:r>
            <a:r>
              <a:rPr lang="en-US" sz="2000" dirty="0" smtClean="0"/>
              <a:t>a verb</a:t>
            </a:r>
            <a:r>
              <a:rPr lang="en-US" sz="2000" dirty="0"/>
              <a:t>, </a:t>
            </a:r>
            <a:r>
              <a:rPr lang="en-US" sz="2000" i="1" dirty="0"/>
              <a:t>retard </a:t>
            </a:r>
            <a:r>
              <a:rPr lang="en-US" sz="2000" dirty="0"/>
              <a:t>means "a slowing down or hindering of progress</a:t>
            </a:r>
            <a:r>
              <a:rPr lang="en-US" sz="2000" dirty="0" smtClean="0"/>
              <a:t>.“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/>
              <a:t>Most of us probably think of the word </a:t>
            </a:r>
            <a:r>
              <a:rPr lang="en-US" sz="2000" i="1" dirty="0"/>
              <a:t>retarded </a:t>
            </a:r>
            <a:r>
              <a:rPr lang="en-US" sz="2000" dirty="0"/>
              <a:t>in terms of a mental disability. </a:t>
            </a:r>
            <a:r>
              <a:rPr lang="en-US" sz="2000" dirty="0" smtClean="0"/>
              <a:t>Unfortunately many </a:t>
            </a:r>
            <a:r>
              <a:rPr lang="en-US" sz="2000" dirty="0"/>
              <a:t>people believe that all people with disabilities are "retarded." They don't know that it </a:t>
            </a:r>
            <a:r>
              <a:rPr lang="en-US" sz="2000" dirty="0" smtClean="0"/>
              <a:t>refers to </a:t>
            </a:r>
            <a:r>
              <a:rPr lang="en-US" sz="2000" dirty="0"/>
              <a:t>a specific diagnosis used by doctors and psychiatrists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/>
              <a:t>When used in the wrong context, it simply implies a lack </a:t>
            </a:r>
            <a:r>
              <a:rPr lang="en-US" sz="2000" dirty="0" smtClean="0"/>
              <a:t>of awareness </a:t>
            </a:r>
            <a:r>
              <a:rPr lang="en-US" sz="2000" dirty="0"/>
              <a:t>or sensitivity to the issues people with disabilities face. When used derogatively, </a:t>
            </a:r>
            <a:r>
              <a:rPr lang="en-US" sz="2000" dirty="0" smtClean="0"/>
              <a:t>the word </a:t>
            </a:r>
            <a:r>
              <a:rPr lang="en-US" sz="2000" dirty="0"/>
              <a:t>becomes malicious; a dirty word born of the same ignorance that spawns racial, </a:t>
            </a:r>
            <a:r>
              <a:rPr lang="en-US" sz="2000" dirty="0" smtClean="0"/>
              <a:t>ethnic, religious</a:t>
            </a:r>
            <a:r>
              <a:rPr lang="en-US" sz="2000" dirty="0"/>
              <a:t>, and sexual slurs. The use of the term in this manner cannot be tolerated in a </a:t>
            </a:r>
            <a:r>
              <a:rPr lang="en-US" sz="2000" dirty="0" smtClean="0"/>
              <a:t>society that </a:t>
            </a:r>
            <a:r>
              <a:rPr lang="en-US" sz="2000" dirty="0"/>
              <a:t>believes that all people are equal.</a:t>
            </a:r>
          </a:p>
        </p:txBody>
      </p:sp>
    </p:spTree>
    <p:extLst>
      <p:ext uri="{BB962C8B-B14F-4D97-AF65-F5344CB8AC3E}">
        <p14:creationId xmlns:p14="http://schemas.microsoft.com/office/powerpoint/2010/main" xmlns="" val="26150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Soren</a:t>
            </a:r>
            <a:r>
              <a:rPr lang="en-US" dirty="0" smtClean="0"/>
              <a:t> </a:t>
            </a:r>
            <a:r>
              <a:rPr lang="en-US" dirty="0" smtClean="0"/>
              <a:t>Palumbo’s </a:t>
            </a:r>
            <a:r>
              <a:rPr lang="en-US" dirty="0" smtClean="0"/>
              <a:t>R Word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Soren was a senior at </a:t>
            </a:r>
            <a:r>
              <a:rPr lang="en-US" dirty="0" err="1" smtClean="0"/>
              <a:t>Fremd</a:t>
            </a:r>
            <a:r>
              <a:rPr lang="en-US" dirty="0" smtClean="0"/>
              <a:t> High School in Palatine, IL when he delivered this speech in 2007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speech was originally an essay to honor his younger sister Olivia that he wrote for the Illinois Writer’s Week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u="sng" dirty="0">
                <a:hlinkClick r:id="rId2"/>
              </a:rPr>
              <a:t>http://www.youtube.com/watch?v=9k4Ekz3cWjQ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6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Name: Nigger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word nigger is actually derived from the Latin word for the color black, </a:t>
            </a:r>
            <a:r>
              <a:rPr lang="en-US" dirty="0" err="1"/>
              <a:t>niger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wasn't </a:t>
            </a:r>
            <a:r>
              <a:rPr lang="en-US" dirty="0" smtClean="0"/>
              <a:t>until 1837</a:t>
            </a:r>
            <a:r>
              <a:rPr lang="en-US" dirty="0"/>
              <a:t>, that Hosea Easton, a famous author, established that the term was "employed to </a:t>
            </a:r>
            <a:r>
              <a:rPr lang="en-US" dirty="0" smtClean="0"/>
              <a:t>impose contempt </a:t>
            </a:r>
            <a:r>
              <a:rPr lang="en-US" dirty="0"/>
              <a:t>upon [blacks] as an inferior race …"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N-word has its roots as a derogatory term </a:t>
            </a:r>
            <a:r>
              <a:rPr lang="en-US" dirty="0" smtClean="0"/>
              <a:t>and has </a:t>
            </a:r>
            <a:r>
              <a:rPr lang="en-US" dirty="0"/>
              <a:t>been used throughout history as a hurtful epithet.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Nigger </a:t>
            </a:r>
            <a:r>
              <a:rPr lang="en-US" dirty="0"/>
              <a:t>is a term rooted in hatred, used </a:t>
            </a:r>
            <a:r>
              <a:rPr lang="en-US" dirty="0" smtClean="0"/>
              <a:t>to belittle </a:t>
            </a:r>
            <a:r>
              <a:rPr lang="en-US" dirty="0"/>
              <a:t>blacks and degrade African American culture. Nigger still inflicts pain and is still </a:t>
            </a:r>
            <a:r>
              <a:rPr lang="en-US" dirty="0" smtClean="0"/>
              <a:t>an insult </a:t>
            </a:r>
            <a:r>
              <a:rPr lang="en-US" dirty="0"/>
              <a:t>when applied to people of all kinds of oppressed heritages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Unfortunately, in modern society, young people have abused and exploited the word. The </a:t>
            </a:r>
            <a:r>
              <a:rPr lang="en-US" dirty="0" smtClean="0"/>
              <a:t>reality is </a:t>
            </a:r>
            <a:r>
              <a:rPr lang="en-US" dirty="0"/>
              <a:t>that blacks shouldn't use it when addressing their black friends with ease in the presence </a:t>
            </a:r>
            <a:r>
              <a:rPr lang="en-US" dirty="0" smtClean="0"/>
              <a:t>of people </a:t>
            </a:r>
            <a:r>
              <a:rPr lang="en-US" dirty="0"/>
              <a:t>from other backgrounds. It transforms the word into a friendly </a:t>
            </a:r>
            <a:r>
              <a:rPr lang="en-US" dirty="0" smtClean="0"/>
              <a:t>name and attempts to change the definition that is deeply rooted in history of hatred and inequality.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4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Name: Bitch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word </a:t>
            </a:r>
            <a:r>
              <a:rPr lang="en-US" i="1" dirty="0"/>
              <a:t>bitch </a:t>
            </a:r>
            <a:r>
              <a:rPr lang="en-US" dirty="0"/>
              <a:t>dates from about the year 1000 in the Old English written record, and </a:t>
            </a:r>
            <a:r>
              <a:rPr lang="en-US" dirty="0" smtClean="0"/>
              <a:t>originally referred </a:t>
            </a:r>
            <a:r>
              <a:rPr lang="en-US" dirty="0"/>
              <a:t>to "the female of the dog, fox, wolf, and occasionally of other beasts</a:t>
            </a:r>
            <a:r>
              <a:rPr lang="en-US" dirty="0" smtClean="0"/>
              <a:t>.“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common use of the </a:t>
            </a:r>
            <a:r>
              <a:rPr lang="en-US" dirty="0" smtClean="0"/>
              <a:t>word today </a:t>
            </a:r>
            <a:r>
              <a:rPr lang="en-US" dirty="0"/>
              <a:t>is as a description of women considered aggressive or malicious, or as a verb to </a:t>
            </a:r>
            <a:r>
              <a:rPr lang="en-US" dirty="0" smtClean="0"/>
              <a:t>mean complaining </a:t>
            </a:r>
            <a:r>
              <a:rPr lang="en-US" dirty="0"/>
              <a:t>or grumbling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i="1" dirty="0"/>
              <a:t>Bitch </a:t>
            </a:r>
            <a:r>
              <a:rPr lang="en-US" dirty="0"/>
              <a:t>was used as a slur against women as early as 1400 and was not uncommon in the </a:t>
            </a:r>
            <a:r>
              <a:rPr lang="en-US" dirty="0" smtClean="0"/>
              <a:t>literature of </a:t>
            </a:r>
            <a:r>
              <a:rPr lang="en-US" dirty="0"/>
              <a:t>the time. It was originally employed to describe ill-mannered or sexually "loose" women </a:t>
            </a:r>
            <a:r>
              <a:rPr lang="en-US" dirty="0" smtClean="0"/>
              <a:t>by comparing </a:t>
            </a:r>
            <a:r>
              <a:rPr lang="en-US" dirty="0"/>
              <a:t>them to female dogs, which bear pups rather frequently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19th century, </a:t>
            </a:r>
            <a:r>
              <a:rPr lang="en-US" i="1" dirty="0" smtClean="0"/>
              <a:t>bitch </a:t>
            </a:r>
            <a:r>
              <a:rPr lang="en-US" dirty="0" smtClean="0"/>
              <a:t>had </a:t>
            </a:r>
            <a:r>
              <a:rPr lang="en-US" dirty="0"/>
              <a:t>evolved into a reference to women considered malicious or treacherous.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Today </a:t>
            </a:r>
            <a:r>
              <a:rPr lang="en-US" dirty="0"/>
              <a:t>the term </a:t>
            </a:r>
            <a:r>
              <a:rPr lang="en-US" dirty="0" smtClean="0"/>
              <a:t>is used </a:t>
            </a:r>
            <a:r>
              <a:rPr lang="en-US" dirty="0"/>
              <a:t>so commonly that it is shrugged off as harmless by many, who have been numbed to </a:t>
            </a:r>
            <a:r>
              <a:rPr lang="en-US" dirty="0" smtClean="0"/>
              <a:t>its sexist </a:t>
            </a:r>
            <a:r>
              <a:rPr lang="en-US" dirty="0"/>
              <a:t>and demeaning origins.</a:t>
            </a:r>
          </a:p>
        </p:txBody>
      </p:sp>
    </p:spTree>
    <p:extLst>
      <p:ext uri="{BB962C8B-B14F-4D97-AF65-F5344CB8AC3E}">
        <p14:creationId xmlns:p14="http://schemas.microsoft.com/office/powerpoint/2010/main" xmlns="" val="9996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Switch Gears…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4400" dirty="0" smtClean="0"/>
              <a:t>On a post it, please write something nice that you’ve been called, a compliment that you received, or a compliment that you want to give to a peer.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874387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Hours Opportunity!!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 smtClean="0"/>
              <a:t>Please grab an Essay Prompt to and turn your response into Ms. Chavez or Ms. </a:t>
            </a:r>
            <a:r>
              <a:rPr lang="en-US" sz="3600" dirty="0" err="1" smtClean="0"/>
              <a:t>Krawczyk</a:t>
            </a:r>
            <a:r>
              <a:rPr lang="en-US" sz="3600" dirty="0" smtClean="0"/>
              <a:t> in the Counseling Office to receive TWO service learning hours!!!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62340">
            <a:off x="529659" y="3907859"/>
            <a:ext cx="2928477" cy="292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155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533400"/>
            <a:ext cx="7543800" cy="5781675"/>
          </a:xfrm>
        </p:spPr>
      </p:pic>
    </p:spTree>
    <p:extLst>
      <p:ext uri="{BB962C8B-B14F-4D97-AF65-F5344CB8AC3E}">
        <p14:creationId xmlns:p14="http://schemas.microsoft.com/office/powerpoint/2010/main" xmlns="" val="335414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208" y="762000"/>
            <a:ext cx="6729984" cy="5638800"/>
          </a:xfrm>
        </p:spPr>
      </p:pic>
    </p:spTree>
    <p:extLst>
      <p:ext uri="{BB962C8B-B14F-4D97-AF65-F5344CB8AC3E}">
        <p14:creationId xmlns:p14="http://schemas.microsoft.com/office/powerpoint/2010/main" xmlns="" val="42365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09600"/>
            <a:ext cx="6934200" cy="5791200"/>
          </a:xfrm>
        </p:spPr>
      </p:pic>
    </p:spTree>
    <p:extLst>
      <p:ext uri="{BB962C8B-B14F-4D97-AF65-F5344CB8AC3E}">
        <p14:creationId xmlns:p14="http://schemas.microsoft.com/office/powerpoint/2010/main" xmlns="" val="263869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-381000"/>
            <a:ext cx="7239000" cy="7239000"/>
          </a:xfrm>
        </p:spPr>
      </p:pic>
    </p:spTree>
    <p:extLst>
      <p:ext uri="{BB962C8B-B14F-4D97-AF65-F5344CB8AC3E}">
        <p14:creationId xmlns:p14="http://schemas.microsoft.com/office/powerpoint/2010/main" xmlns="" val="38942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No Name Calling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This week is No Name Calling Week- January 20</a:t>
            </a:r>
            <a:r>
              <a:rPr lang="en-US" baseline="30000" dirty="0" smtClean="0"/>
              <a:t>th</a:t>
            </a:r>
            <a:r>
              <a:rPr lang="en-US" dirty="0" smtClean="0"/>
              <a:t>-24</a:t>
            </a:r>
            <a:r>
              <a:rPr lang="en-US" baseline="30000" dirty="0" smtClean="0"/>
              <a:t>th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Created to celebrate kindness while working to create safe schools that are free from no name calling, bullying, and bias.</a:t>
            </a:r>
          </a:p>
          <a:p>
            <a:pPr marL="11430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Originally inspired  by the novel </a:t>
            </a:r>
          </a:p>
          <a:p>
            <a:pPr marL="114300" indent="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The Misfits</a:t>
            </a:r>
            <a:r>
              <a:rPr lang="en-US" dirty="0"/>
              <a:t> </a:t>
            </a:r>
            <a:r>
              <a:rPr lang="en-US" dirty="0" smtClean="0"/>
              <a:t>by James Howe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Has anyone read the book?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24198">
            <a:off x="5144464" y="3267219"/>
            <a:ext cx="2110015" cy="296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69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06762"/>
          </a:xfrm>
        </p:spPr>
        <p:txBody>
          <a:bodyPr/>
          <a:lstStyle/>
          <a:p>
            <a:pPr algn="ctr"/>
            <a:r>
              <a:rPr lang="en-US" dirty="0" smtClean="0"/>
              <a:t>Everyone STAND UP!!! Time for an activity to get to know each other!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3505200"/>
            <a:ext cx="4953000" cy="2362200"/>
          </a:xfrm>
        </p:spPr>
      </p:pic>
    </p:spTree>
    <p:extLst>
      <p:ext uri="{BB962C8B-B14F-4D97-AF65-F5344CB8AC3E}">
        <p14:creationId xmlns:p14="http://schemas.microsoft.com/office/powerpoint/2010/main" xmlns="" val="30877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Sometimes we don’t think about the extent to which name-calling is part of our lives and the damage that can be done by the names that we use so casually.</a:t>
            </a:r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60364">
            <a:off x="6411211" y="2651949"/>
            <a:ext cx="1828800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587281">
            <a:off x="561244" y="2645109"/>
            <a:ext cx="2018233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531">
            <a:off x="2774949" y="4114489"/>
            <a:ext cx="3371850" cy="188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10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calling to other students happens all the time at school!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It’s time to realize how hurtful these names can be.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		         </a:t>
            </a:r>
            <a:r>
              <a:rPr lang="en-US" sz="3900" dirty="0" smtClean="0"/>
              <a:t>Video Clip:</a:t>
            </a:r>
          </a:p>
          <a:p>
            <a:pPr marL="114300" indent="0" algn="ctr">
              <a:buNone/>
            </a:pPr>
            <a:r>
              <a:rPr lang="en-US" sz="3900" dirty="0" smtClean="0"/>
              <a:t>		       Freedom Writers</a:t>
            </a:r>
          </a:p>
          <a:p>
            <a:pPr marL="114300" indent="0" algn="r">
              <a:buNone/>
            </a:pPr>
            <a:endParaRPr lang="en-US" u="sng" dirty="0" smtClean="0">
              <a:hlinkClick r:id="rId2"/>
            </a:endParaRPr>
          </a:p>
          <a:p>
            <a:pPr marL="114300" indent="0" algn="r">
              <a:buNone/>
            </a:pPr>
            <a:endParaRPr lang="en-US" u="sng" dirty="0">
              <a:hlinkClick r:id="rId2"/>
            </a:endParaRPr>
          </a:p>
          <a:p>
            <a:pPr marL="114300" indent="0" algn="r">
              <a:buNone/>
            </a:pPr>
            <a:endParaRPr lang="en-US" u="sng" dirty="0" smtClean="0">
              <a:hlinkClick r:id="rId2"/>
            </a:endParaRPr>
          </a:p>
          <a:p>
            <a:pPr marL="114300" indent="0" algn="r">
              <a:buNone/>
            </a:pPr>
            <a:endParaRPr lang="en-US" u="sng" dirty="0">
              <a:hlinkClick r:id="rId2"/>
            </a:endParaRPr>
          </a:p>
          <a:p>
            <a:pPr marL="114300" indent="0" algn="r">
              <a:buNone/>
            </a:pPr>
            <a:endParaRPr lang="en-US" u="sng" dirty="0" smtClean="0">
              <a:hlinkClick r:id="rId2"/>
            </a:endParaRPr>
          </a:p>
          <a:p>
            <a:pPr marL="114300" indent="0" algn="r">
              <a:buNone/>
            </a:pPr>
            <a:endParaRPr lang="en-US" u="sng" dirty="0">
              <a:hlinkClick r:id="rId2"/>
            </a:endParaRPr>
          </a:p>
          <a:p>
            <a:pPr marL="114300" indent="0" algn="r">
              <a:buNone/>
            </a:pPr>
            <a:endParaRPr lang="en-US" u="sng" dirty="0" smtClean="0">
              <a:hlinkClick r:id="rId2"/>
            </a:endParaRPr>
          </a:p>
          <a:p>
            <a:pPr marL="114300" indent="0" algn="ctr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www.youtube.com/watch?v=DxkgOpDtx7k</a:t>
            </a:r>
            <a:endParaRPr lang="en-US" u="sng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480" y="1981200"/>
            <a:ext cx="3124199" cy="375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20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3200" dirty="0" smtClean="0"/>
              <a:t>Can you think of a time when you were called a name that upset you?</a:t>
            </a:r>
          </a:p>
          <a:p>
            <a:pPr marL="114300" indent="0" algn="ctr">
              <a:buNone/>
            </a:pPr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Can you think of a time when you called someone a name that could have potentially upset them?</a:t>
            </a:r>
            <a:endParaRPr lang="en-US" sz="3200" dirty="0"/>
          </a:p>
        </p:txBody>
      </p:sp>
      <p:sp>
        <p:nvSpPr>
          <p:cNvPr id="4" name="5-Point Star 3"/>
          <p:cNvSpPr/>
          <p:nvPr/>
        </p:nvSpPr>
        <p:spPr>
          <a:xfrm rot="362914">
            <a:off x="5059828" y="687224"/>
            <a:ext cx="1127464" cy="9301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 rot="1658037">
            <a:off x="6638709" y="25400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 rot="20670126">
            <a:off x="416560" y="2971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rot="20953580">
            <a:off x="228600" y="695109"/>
            <a:ext cx="13716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943600" y="5490181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825263">
            <a:off x="7160489" y="4533697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rot="874453">
            <a:off x="7315200" y="7620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21088546">
            <a:off x="2705100" y="5334000"/>
            <a:ext cx="990600" cy="9219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 rot="19867970">
            <a:off x="416560" y="5638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 rot="362914">
            <a:off x="3352800" y="727371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1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6000" dirty="0" smtClean="0"/>
              <a:t>What are some of the putdowns that you hear on a daily basis?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04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191</TotalTime>
  <Words>1223</Words>
  <Application>Microsoft Office PowerPoint</Application>
  <PresentationFormat>On-screen Show (4:3)</PresentationFormat>
  <Paragraphs>110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No Name Calling Week: What’s in a Name?</vt:lpstr>
      <vt:lpstr>Slide 2</vt:lpstr>
      <vt:lpstr>Slide 3</vt:lpstr>
      <vt:lpstr>What is No Name Calling Week?</vt:lpstr>
      <vt:lpstr>Everyone STAND UP!!! Time for an activity to get to know each other!</vt:lpstr>
      <vt:lpstr>Slide 6</vt:lpstr>
      <vt:lpstr>Name calling to other students happens all the time at school!</vt:lpstr>
      <vt:lpstr>Slide 8</vt:lpstr>
      <vt:lpstr>Slide 9</vt:lpstr>
      <vt:lpstr>Words Hurt</vt:lpstr>
      <vt:lpstr>Words Hurt</vt:lpstr>
      <vt:lpstr>Let’s take a closer look at some commonly used phrases….</vt:lpstr>
      <vt:lpstr>What’s in a Name: Faggot</vt:lpstr>
      <vt:lpstr>What’s in a Name: Retard</vt:lpstr>
      <vt:lpstr>Soren Palumbo’s R Word Speech</vt:lpstr>
      <vt:lpstr>What’s in a Name: Nigger</vt:lpstr>
      <vt:lpstr>What’s in a Name: Bitch</vt:lpstr>
      <vt:lpstr>Now Let’s Switch Gears…</vt:lpstr>
      <vt:lpstr>Service Hours Opportunity!!</vt:lpstr>
      <vt:lpstr>Slide 20</vt:lpstr>
      <vt:lpstr>Slide 21</vt:lpstr>
    </vt:vector>
  </TitlesOfParts>
  <Company>Lucas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Name Calling Week:  The Power Behind Labels</dc:title>
  <dc:creator>PTaylor</dc:creator>
  <cp:lastModifiedBy>kdiazhay</cp:lastModifiedBy>
  <cp:revision>18</cp:revision>
  <dcterms:created xsi:type="dcterms:W3CDTF">2014-01-20T00:43:04Z</dcterms:created>
  <dcterms:modified xsi:type="dcterms:W3CDTF">2014-01-23T19:23:17Z</dcterms:modified>
</cp:coreProperties>
</file>